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70" r:id="rId10"/>
    <p:sldId id="265" r:id="rId11"/>
    <p:sldId id="266" r:id="rId12"/>
    <p:sldId id="267" r:id="rId13"/>
    <p:sldId id="268" r:id="rId14"/>
    <p:sldId id="269" r:id="rId15"/>
    <p:sldId id="271" r:id="rId16"/>
    <p:sldId id="272" r:id="rId17"/>
    <p:sldId id="273" r:id="rId18"/>
    <p:sldId id="274" r:id="rId19"/>
    <p:sldId id="275" r:id="rId20"/>
    <p:sldId id="276" r:id="rId21"/>
    <p:sldId id="27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6" d="100"/>
          <a:sy n="96" d="100"/>
        </p:scale>
        <p:origin x="-72" y="-18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958BB7C-6BDB-406B-81F3-16E9B06889AA}" type="datetimeFigureOut">
              <a:rPr lang="en-US" smtClean="0"/>
              <a:pPr/>
              <a:t>10/16/2013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959EF2-66C6-46F2-AA77-EC9806C9379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58BB7C-6BDB-406B-81F3-16E9B06889AA}" type="datetimeFigureOut">
              <a:rPr lang="en-US" smtClean="0"/>
              <a:pPr/>
              <a:t>10/16/2013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959EF2-66C6-46F2-AA77-EC9806C9379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58BB7C-6BDB-406B-81F3-16E9B06889AA}" type="datetimeFigureOut">
              <a:rPr lang="en-US" smtClean="0"/>
              <a:pPr/>
              <a:t>10/16/2013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959EF2-66C6-46F2-AA77-EC9806C9379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958BB7C-6BDB-406B-81F3-16E9B06889AA}" type="datetimeFigureOut">
              <a:rPr lang="en-US" smtClean="0"/>
              <a:pPr/>
              <a:t>10/16/2013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959EF2-66C6-46F2-AA77-EC9806C9379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958BB7C-6BDB-406B-81F3-16E9B06889AA}" type="datetimeFigureOut">
              <a:rPr lang="en-US" smtClean="0"/>
              <a:pPr/>
              <a:t>10/16/2013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959EF2-66C6-46F2-AA77-EC9806C9379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958BB7C-6BDB-406B-81F3-16E9B06889AA}" type="datetimeFigureOut">
              <a:rPr lang="en-US" smtClean="0"/>
              <a:pPr/>
              <a:t>10/16/2013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959EF2-66C6-46F2-AA77-EC9806C9379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58BB7C-6BDB-406B-81F3-16E9B06889AA}" type="datetimeFigureOut">
              <a:rPr lang="en-US" smtClean="0"/>
              <a:pPr/>
              <a:t>10/16/2013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959EF2-66C6-46F2-AA77-EC9806C9379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58BB7C-6BDB-406B-81F3-16E9B06889AA}" type="datetimeFigureOut">
              <a:rPr lang="en-US" smtClean="0"/>
              <a:pPr/>
              <a:t>10/16/2013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959EF2-66C6-46F2-AA77-EC9806C9379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58BB7C-6BDB-406B-81F3-16E9B06889AA}" type="datetimeFigureOut">
              <a:rPr lang="en-US" smtClean="0"/>
              <a:pPr/>
              <a:t>10/16/2013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959EF2-66C6-46F2-AA77-EC9806C9379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58BB7C-6BDB-406B-81F3-16E9B06889AA}" type="datetimeFigureOut">
              <a:rPr lang="en-US" smtClean="0"/>
              <a:pPr/>
              <a:t>10/16/2013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959EF2-66C6-46F2-AA77-EC9806C9379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58BB7C-6BDB-406B-81F3-16E9B06889AA}" type="datetimeFigureOut">
              <a:rPr lang="en-US" smtClean="0"/>
              <a:pPr/>
              <a:t>10/16/2013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959EF2-66C6-46F2-AA77-EC9806C9379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58BB7C-6BDB-406B-81F3-16E9B06889AA}" type="datetimeFigureOut">
              <a:rPr lang="en-US" smtClean="0"/>
              <a:pPr/>
              <a:t>10/16/2013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959EF2-66C6-46F2-AA77-EC9806C9379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youtube.com/watch?v=C-homdZQfqI"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7.jpeg"/><Relationship Id="rId2" Type="http://schemas.openxmlformats.org/officeDocument/2006/relationships/hyperlink" Target="http://www.youtube.com/watch?v=PbJHlrOJyng" TargetMode="External"/><Relationship Id="rId1" Type="http://schemas.openxmlformats.org/officeDocument/2006/relationships/slideLayout" Target="../slideLayouts/slideLayout4.xml"/><Relationship Id="rId6" Type="http://schemas.openxmlformats.org/officeDocument/2006/relationships/hyperlink" Target="http://www.youtube.com/watch?v=fZk0AbNab3Q" TargetMode="External"/><Relationship Id="rId5" Type="http://schemas.openxmlformats.org/officeDocument/2006/relationships/image" Target="../media/image6.jpeg"/><Relationship Id="rId4" Type="http://schemas.openxmlformats.org/officeDocument/2006/relationships/hyperlink" Target="http://www.youtube.com/watch?v=NzI4y7PYwng"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1.jpeg"/><Relationship Id="rId2" Type="http://schemas.openxmlformats.org/officeDocument/2006/relationships/hyperlink" Target="http://www.youtube.com/watch?v=Vr4i5CNXZEU" TargetMode="External"/><Relationship Id="rId1" Type="http://schemas.openxmlformats.org/officeDocument/2006/relationships/slideLayout" Target="../slideLayouts/slideLayout4.xml"/><Relationship Id="rId6" Type="http://schemas.openxmlformats.org/officeDocument/2006/relationships/hyperlink" Target="http://www.youtube.com/watch?v=18Oz93BKiZc" TargetMode="External"/><Relationship Id="rId5" Type="http://schemas.openxmlformats.org/officeDocument/2006/relationships/image" Target="../media/image10.jpeg"/><Relationship Id="rId4" Type="http://schemas.openxmlformats.org/officeDocument/2006/relationships/hyperlink" Target="http://www.youtube.com/watch?v=fJJQ44fdDw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www.youtube.com/watch?v=Yk_qMfEgz_k"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www.youtube.com/watch?v=64ETcRJ-AZw" TargetMode="External"/><Relationship Id="rId1" Type="http://schemas.openxmlformats.org/officeDocument/2006/relationships/slideLayout" Target="../slideLayouts/slideLayout4.xml"/><Relationship Id="rId5" Type="http://schemas.openxmlformats.org/officeDocument/2006/relationships/image" Target="../media/image14.png"/><Relationship Id="rId4" Type="http://schemas.openxmlformats.org/officeDocument/2006/relationships/hyperlink" Target="http://www.youtube.com/watch?v=jB2K25meogw"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www.youtube.com/watch?v=fz8rDXHolA8" TargetMode="External"/><Relationship Id="rId2" Type="http://schemas.openxmlformats.org/officeDocument/2006/relationships/image" Target="../media/image15.jpeg"/><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www.youtube.com/watch?v=mPgEVAOTqcM" TargetMode="Externa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www.youtube.com/watch?v=FcHDOJTp7gs" TargetMode="External"/><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www.youtube.com/watch?v=e5I6d_vq-Cc" TargetMode="Externa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www.youtube.com/watch?v=PR-cWZ4CChI"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457200"/>
            <a:ext cx="7772400" cy="1470025"/>
          </a:xfrm>
        </p:spPr>
        <p:txBody>
          <a:bodyPr>
            <a:normAutofit fontScale="90000"/>
          </a:bodyPr>
          <a:lstStyle/>
          <a:p>
            <a:pPr lvl="0" algn="l"/>
            <a:r>
              <a:rPr lang="en-US" dirty="0">
                <a:solidFill>
                  <a:srgbClr val="FF0000"/>
                </a:solidFill>
              </a:rPr>
              <a:t>Discuss how social and environmental variables may affect cognitive development</a:t>
            </a:r>
            <a:r>
              <a:rPr lang="en-US" dirty="0"/>
              <a:t/>
            </a:r>
            <a:br>
              <a:rPr lang="en-US" dirty="0"/>
            </a:b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410199" y="2749230"/>
            <a:ext cx="3164703" cy="2107692"/>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581400" y="3035642"/>
            <a:ext cx="1442113" cy="1449324"/>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04800" y="2590800"/>
            <a:ext cx="3051928" cy="2286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Content Placeholder 4"/>
          <p:cNvSpPr>
            <a:spLocks noGrp="1"/>
          </p:cNvSpPr>
          <p:nvPr>
            <p:ph sz="half" idx="1"/>
          </p:nvPr>
        </p:nvSpPr>
        <p:spPr>
          <a:xfrm>
            <a:off x="228600" y="1600200"/>
            <a:ext cx="4267200" cy="4525963"/>
          </a:xfrm>
        </p:spPr>
        <p:txBody>
          <a:bodyPr/>
          <a:lstStyle/>
          <a:p>
            <a:r>
              <a:rPr lang="en-US" dirty="0"/>
              <a:t>Cognitive development is affected by a number of social and environmental variables that interact with the child’s genetic inheritance in complex ways that are not yet fully understood. </a:t>
            </a:r>
          </a:p>
        </p:txBody>
      </p:sp>
      <p:pic>
        <p:nvPicPr>
          <p:cNvPr id="2" name="Content Placeholder 1">
            <a:hlinkClick r:id="rId2"/>
          </p:cNvPr>
          <p:cNvPicPr>
            <a:picLocks noGrp="1" noChangeAspect="1"/>
          </p:cNvPicPr>
          <p:nvPr>
            <p:ph sz="half" idx="2"/>
          </p:nvPr>
        </p:nvPicPr>
        <p:blipFill>
          <a:blip r:embed="rId3" cstate="print">
            <a:extLst>
              <a:ext uri="{28A0092B-C50C-407E-A947-70E740481C1C}">
                <a14:useLocalDpi xmlns:a14="http://schemas.microsoft.com/office/drawing/2010/main" xmlns="" val="0"/>
              </a:ext>
            </a:extLst>
          </a:blip>
          <a:stretch>
            <a:fillRect/>
          </a:stretch>
        </p:blipFill>
        <p:spPr>
          <a:xfrm>
            <a:off x="4953000" y="2209800"/>
            <a:ext cx="3532734" cy="2342356"/>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a:hlinkClick r:id="rId2"/>
          </p:cNvPr>
          <p:cNvPicPr>
            <a:picLocks noGrp="1" noChangeAspect="1"/>
          </p:cNvPicPr>
          <p:nvPr>
            <p:ph sz="half" idx="1"/>
          </p:nvPr>
        </p:nvPicPr>
        <p:blipFill>
          <a:blip r:embed="rId3" cstate="print">
            <a:extLst>
              <a:ext uri="{28A0092B-C50C-407E-A947-70E740481C1C}">
                <a14:useLocalDpi xmlns:a14="http://schemas.microsoft.com/office/drawing/2010/main" xmlns="" val="0"/>
              </a:ext>
            </a:extLst>
          </a:blip>
          <a:stretch>
            <a:fillRect/>
          </a:stretch>
        </p:blipFill>
        <p:spPr>
          <a:xfrm>
            <a:off x="521183" y="4876800"/>
            <a:ext cx="2619375" cy="1743075"/>
          </a:xfrm>
        </p:spPr>
      </p:pic>
      <p:sp>
        <p:nvSpPr>
          <p:cNvPr id="4" name="Content Placeholder 3"/>
          <p:cNvSpPr>
            <a:spLocks noGrp="1"/>
          </p:cNvSpPr>
          <p:nvPr>
            <p:ph sz="half" idx="2"/>
          </p:nvPr>
        </p:nvSpPr>
        <p:spPr>
          <a:xfrm>
            <a:off x="4648200" y="1600200"/>
            <a:ext cx="4191000" cy="4525963"/>
          </a:xfrm>
        </p:spPr>
        <p:txBody>
          <a:bodyPr/>
          <a:lstStyle/>
          <a:p>
            <a:r>
              <a:rPr lang="en-US" dirty="0"/>
              <a:t>Stimulation, adequate nutrition, and parental nurturance are important factors in brain development and therefore also in developing cognitive competence.</a:t>
            </a:r>
          </a:p>
        </p:txBody>
      </p:sp>
      <p:pic>
        <p:nvPicPr>
          <p:cNvPr id="6" name="Picture 5">
            <a:hlinkClick r:id="rId4"/>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37827" y="3048000"/>
            <a:ext cx="2986088" cy="1676400"/>
          </a:xfrm>
          <a:prstGeom prst="rect">
            <a:avLst/>
          </a:prstGeom>
        </p:spPr>
      </p:pic>
      <p:pic>
        <p:nvPicPr>
          <p:cNvPr id="7" name="Picture 6">
            <a:hlinkClick r:id="rId6"/>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337827" y="381000"/>
            <a:ext cx="3287404" cy="23050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Social </a:t>
            </a:r>
            <a:r>
              <a:rPr lang="en-US" b="1" dirty="0" smtClean="0"/>
              <a:t>Variables</a:t>
            </a:r>
            <a:endParaRPr lang="en-US" dirty="0"/>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3143250" y="2029619"/>
            <a:ext cx="2857500" cy="3667125"/>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864" y="159026"/>
            <a:ext cx="8229600" cy="1143000"/>
          </a:xfrm>
        </p:spPr>
        <p:txBody>
          <a:bodyPr>
            <a:normAutofit fontScale="90000"/>
          </a:bodyPr>
          <a:lstStyle/>
          <a:p>
            <a:r>
              <a:rPr lang="en-US" dirty="0" smtClean="0"/>
              <a:t>Socioeconomic Status</a:t>
            </a:r>
            <a:br>
              <a:rPr lang="en-US" dirty="0" smtClean="0"/>
            </a:br>
            <a:r>
              <a:rPr lang="en-US" dirty="0" smtClean="0"/>
              <a:t>(SES)</a:t>
            </a:r>
            <a:endParaRPr lang="en-US" dirty="0"/>
          </a:p>
        </p:txBody>
      </p:sp>
      <p:sp>
        <p:nvSpPr>
          <p:cNvPr id="3" name="Content Placeholder 2"/>
          <p:cNvSpPr>
            <a:spLocks noGrp="1"/>
          </p:cNvSpPr>
          <p:nvPr>
            <p:ph sz="half" idx="1"/>
          </p:nvPr>
        </p:nvSpPr>
        <p:spPr>
          <a:xfrm>
            <a:off x="152400" y="1600200"/>
            <a:ext cx="4343400" cy="4525963"/>
          </a:xfrm>
        </p:spPr>
        <p:txBody>
          <a:bodyPr/>
          <a:lstStyle/>
          <a:p>
            <a:r>
              <a:rPr lang="en-US" dirty="0"/>
              <a:t>SES is a total measure of a person’s social and economic position based on income, education, and </a:t>
            </a:r>
            <a:r>
              <a:rPr lang="en-US" dirty="0" smtClean="0"/>
              <a:t>occupation.</a:t>
            </a:r>
          </a:p>
          <a:p>
            <a:endParaRPr lang="en-US" dirty="0"/>
          </a:p>
        </p:txBody>
      </p:sp>
      <p:pic>
        <p:nvPicPr>
          <p:cNvPr id="5" name="Content Placeholder 4">
            <a:hlinkClick r:id="rId2"/>
          </p:cNvPr>
          <p:cNvPicPr>
            <a:picLocks noGrp="1" noChangeAspect="1"/>
          </p:cNvPicPr>
          <p:nvPr>
            <p:ph sz="half" idx="2"/>
          </p:nvPr>
        </p:nvPicPr>
        <p:blipFill>
          <a:blip r:embed="rId3" cstate="print">
            <a:extLst>
              <a:ext uri="{28A0092B-C50C-407E-A947-70E740481C1C}">
                <a14:useLocalDpi xmlns:a14="http://schemas.microsoft.com/office/drawing/2010/main" xmlns="" val="0"/>
              </a:ext>
            </a:extLst>
          </a:blip>
          <a:stretch>
            <a:fillRect/>
          </a:stretch>
        </p:blipFill>
        <p:spPr>
          <a:xfrm>
            <a:off x="4572000" y="3686175"/>
            <a:ext cx="3581400" cy="2686050"/>
          </a:xfrm>
        </p:spPr>
      </p:pic>
      <p:pic>
        <p:nvPicPr>
          <p:cNvPr id="6" name="Picture 5">
            <a:hlinkClick r:id="rId4"/>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09600" y="4038600"/>
            <a:ext cx="3526064" cy="1981200"/>
          </a:xfrm>
          <a:prstGeom prst="rect">
            <a:avLst/>
          </a:prstGeom>
        </p:spPr>
      </p:pic>
      <p:pic>
        <p:nvPicPr>
          <p:cNvPr id="7" name="Picture 6">
            <a:hlinkClick r:id="rId6"/>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5029200" y="1305339"/>
            <a:ext cx="3657600" cy="22713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SES</a:t>
            </a:r>
            <a:endParaRPr lang="en-US" dirty="0"/>
          </a:p>
        </p:txBody>
      </p:sp>
      <p:pic>
        <p:nvPicPr>
          <p:cNvPr id="5" name="Content Placeholder 4">
            <a:hlinkClick r:id="rId2"/>
          </p:cNvPr>
          <p:cNvPicPr>
            <a:picLocks noGrp="1" noChangeAspect="1"/>
          </p:cNvPicPr>
          <p:nvPr>
            <p:ph sz="half" idx="1"/>
          </p:nvPr>
        </p:nvPicPr>
        <p:blipFill>
          <a:blip r:embed="rId3" cstate="print">
            <a:extLst>
              <a:ext uri="{28A0092B-C50C-407E-A947-70E740481C1C}">
                <a14:useLocalDpi xmlns:a14="http://schemas.microsoft.com/office/drawing/2010/main" xmlns="" val="0"/>
              </a:ext>
            </a:extLst>
          </a:blip>
          <a:stretch>
            <a:fillRect/>
          </a:stretch>
        </p:blipFill>
        <p:spPr>
          <a:xfrm>
            <a:off x="762000" y="1143000"/>
            <a:ext cx="2952750" cy="3441089"/>
          </a:xfrm>
        </p:spPr>
      </p:pic>
      <p:sp>
        <p:nvSpPr>
          <p:cNvPr id="4" name="Content Placeholder 3"/>
          <p:cNvSpPr>
            <a:spLocks noGrp="1"/>
          </p:cNvSpPr>
          <p:nvPr>
            <p:ph sz="half" idx="2"/>
          </p:nvPr>
        </p:nvSpPr>
        <p:spPr>
          <a:xfrm>
            <a:off x="4495800" y="1600200"/>
            <a:ext cx="4419600" cy="4525963"/>
          </a:xfrm>
        </p:spPr>
        <p:txBody>
          <a:bodyPr/>
          <a:lstStyle/>
          <a:p>
            <a:r>
              <a:rPr lang="en-US" dirty="0"/>
              <a:t>SES has been found to correlate with parenting (social variable) and environmental enrichment (environmental variable).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researchers have found comparing SES to cognition….</a:t>
            </a:r>
            <a:endParaRPr lang="en-US" dirty="0"/>
          </a:p>
        </p:txBody>
      </p:sp>
      <p:sp>
        <p:nvSpPr>
          <p:cNvPr id="3" name="Content Placeholder 2"/>
          <p:cNvSpPr>
            <a:spLocks noGrp="1"/>
          </p:cNvSpPr>
          <p:nvPr>
            <p:ph sz="half" idx="1"/>
          </p:nvPr>
        </p:nvSpPr>
        <p:spPr>
          <a:xfrm>
            <a:off x="228600" y="1600200"/>
            <a:ext cx="4267200" cy="4525963"/>
          </a:xfrm>
        </p:spPr>
        <p:txBody>
          <a:bodyPr/>
          <a:lstStyle/>
          <a:p>
            <a:r>
              <a:rPr lang="en-US" dirty="0" smtClean="0"/>
              <a:t>Farah (2005) found </a:t>
            </a:r>
            <a:r>
              <a:rPr lang="en-US" dirty="0"/>
              <a:t>that low SES children performed worse on all tests of cognitive performance compared to middle SES children.</a:t>
            </a:r>
          </a:p>
        </p:txBody>
      </p:sp>
      <p:pic>
        <p:nvPicPr>
          <p:cNvPr id="5" name="Content Placeholder 4">
            <a:hlinkClick r:id="rId2"/>
          </p:cNvPr>
          <p:cNvPicPr>
            <a:picLocks noGrp="1" noChangeAspect="1"/>
          </p:cNvPicPr>
          <p:nvPr>
            <p:ph sz="half" idx="2"/>
          </p:nvPr>
        </p:nvPicPr>
        <p:blipFill>
          <a:blip r:embed="rId3" cstate="print">
            <a:extLst>
              <a:ext uri="{28A0092B-C50C-407E-A947-70E740481C1C}">
                <a14:useLocalDpi xmlns:a14="http://schemas.microsoft.com/office/drawing/2010/main" xmlns="" val="0"/>
              </a:ext>
            </a:extLst>
          </a:blip>
          <a:stretch>
            <a:fillRect/>
          </a:stretch>
        </p:blipFill>
        <p:spPr>
          <a:xfrm>
            <a:off x="4495800" y="1600200"/>
            <a:ext cx="4038600" cy="2678229"/>
          </a:xfrm>
        </p:spPr>
      </p:pic>
      <p:pic>
        <p:nvPicPr>
          <p:cNvPr id="6" name="Picture 5">
            <a:hlinkClick r:id="rId4"/>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676400" y="4572000"/>
            <a:ext cx="3077408" cy="20478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researchers have found comparing SES to cognition….</a:t>
            </a:r>
            <a:endParaRPr lang="en-US" dirty="0"/>
          </a:p>
        </p:txBody>
      </p:sp>
      <p:pic>
        <p:nvPicPr>
          <p:cNvPr id="5" name="Content Placeholder 4"/>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228600" y="2040835"/>
            <a:ext cx="2413415" cy="2463006"/>
          </a:xfrm>
        </p:spPr>
      </p:pic>
      <p:sp>
        <p:nvSpPr>
          <p:cNvPr id="4" name="Content Placeholder 3"/>
          <p:cNvSpPr>
            <a:spLocks noGrp="1"/>
          </p:cNvSpPr>
          <p:nvPr>
            <p:ph sz="half" idx="2"/>
          </p:nvPr>
        </p:nvSpPr>
        <p:spPr>
          <a:xfrm>
            <a:off x="4800600" y="1524000"/>
            <a:ext cx="4495800" cy="4525963"/>
          </a:xfrm>
        </p:spPr>
        <p:txBody>
          <a:bodyPr/>
          <a:lstStyle/>
          <a:p>
            <a:pPr lvl="0"/>
            <a:r>
              <a:rPr lang="en-US" dirty="0"/>
              <a:t>Findings from neuroscientists show that children growing up in very poor families experience high levels of stress and this could impair brain development and general cognitive functioning.</a:t>
            </a:r>
          </a:p>
          <a:p>
            <a:endParaRPr lang="en-US" dirty="0"/>
          </a:p>
        </p:txBody>
      </p:sp>
      <p:pic>
        <p:nvPicPr>
          <p:cNvPr id="6" name="Picture 5">
            <a:hlinkClick r:id="rId3"/>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895600" y="2057400"/>
            <a:ext cx="1600200" cy="24003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a:xfrm>
            <a:off x="152400" y="1600200"/>
            <a:ext cx="4343400" cy="4525963"/>
          </a:xfrm>
        </p:spPr>
        <p:txBody>
          <a:bodyPr>
            <a:normAutofit lnSpcReduction="10000"/>
          </a:bodyPr>
          <a:lstStyle/>
          <a:p>
            <a:pPr lvl="0"/>
            <a:r>
              <a:rPr lang="en-US" dirty="0" err="1"/>
              <a:t>Krugman</a:t>
            </a:r>
            <a:r>
              <a:rPr lang="en-US" dirty="0"/>
              <a:t> (2008) argued that children born to poor parents (low SES) have a 50% chance of remaining in lifelong poverty because the brains of poor children do not develop optimally and they therefore miss social and economic opportunities.</a:t>
            </a:r>
          </a:p>
          <a:p>
            <a:endParaRPr lang="en-US" dirty="0"/>
          </a:p>
        </p:txBody>
      </p:sp>
      <p:pic>
        <p:nvPicPr>
          <p:cNvPr id="5" name="Content Placeholder 4">
            <a:hlinkClick r:id="rId2"/>
          </p:cNvPr>
          <p:cNvPicPr>
            <a:picLocks noGrp="1" noChangeAspect="1"/>
          </p:cNvPicPr>
          <p:nvPr>
            <p:ph sz="half" idx="2"/>
          </p:nvPr>
        </p:nvPicPr>
        <p:blipFill>
          <a:blip r:embed="rId3" cstate="print">
            <a:extLst>
              <a:ext uri="{28A0092B-C50C-407E-A947-70E740481C1C}">
                <a14:useLocalDpi xmlns:a14="http://schemas.microsoft.com/office/drawing/2010/main" xmlns="" val="0"/>
              </a:ext>
            </a:extLst>
          </a:blip>
          <a:stretch>
            <a:fillRect/>
          </a:stretch>
        </p:blipFill>
        <p:spPr>
          <a:xfrm>
            <a:off x="4648200" y="2522366"/>
            <a:ext cx="4038600" cy="268163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SES/Malnutrition/Cognitive Development</a:t>
            </a:r>
            <a:endParaRPr lang="en-US" dirty="0"/>
          </a:p>
        </p:txBody>
      </p:sp>
      <p:pic>
        <p:nvPicPr>
          <p:cNvPr id="5" name="Content Placeholder 4">
            <a:hlinkClick r:id="rId2"/>
          </p:cNvPr>
          <p:cNvPicPr>
            <a:picLocks noGrp="1" noChangeAspect="1"/>
          </p:cNvPicPr>
          <p:nvPr>
            <p:ph sz="half" idx="1"/>
          </p:nvPr>
        </p:nvPicPr>
        <p:blipFill>
          <a:blip r:embed="rId3" cstate="print">
            <a:extLst>
              <a:ext uri="{28A0092B-C50C-407E-A947-70E740481C1C}">
                <a14:useLocalDpi xmlns:a14="http://schemas.microsoft.com/office/drawing/2010/main" xmlns="" val="0"/>
              </a:ext>
            </a:extLst>
          </a:blip>
          <a:stretch>
            <a:fillRect/>
          </a:stretch>
        </p:blipFill>
        <p:spPr>
          <a:xfrm>
            <a:off x="990600" y="1828800"/>
            <a:ext cx="2606040" cy="2624328"/>
          </a:xfrm>
        </p:spPr>
      </p:pic>
      <p:sp>
        <p:nvSpPr>
          <p:cNvPr id="4" name="Content Placeholder 3"/>
          <p:cNvSpPr>
            <a:spLocks noGrp="1"/>
          </p:cNvSpPr>
          <p:nvPr>
            <p:ph sz="half" idx="2"/>
          </p:nvPr>
        </p:nvSpPr>
        <p:spPr/>
        <p:txBody>
          <a:bodyPr>
            <a:normAutofit fontScale="92500" lnSpcReduction="20000"/>
          </a:bodyPr>
          <a:lstStyle/>
          <a:p>
            <a:pPr lvl="0"/>
            <a:r>
              <a:rPr lang="en-US" dirty="0"/>
              <a:t>One effect of poverty is chronic malnourishment, which is linked to less activity and interest in learning. </a:t>
            </a:r>
            <a:endParaRPr lang="en-US" dirty="0" smtClean="0"/>
          </a:p>
          <a:p>
            <a:pPr lvl="0"/>
            <a:r>
              <a:rPr lang="en-US" dirty="0" smtClean="0"/>
              <a:t>Malnutrition </a:t>
            </a:r>
            <a:r>
              <a:rPr lang="en-US" dirty="0"/>
              <a:t>is associated with impaired or delayed brain development. </a:t>
            </a:r>
            <a:endParaRPr lang="en-US" dirty="0" smtClean="0"/>
          </a:p>
          <a:p>
            <a:pPr lvl="0"/>
            <a:r>
              <a:rPr lang="en-US" dirty="0" smtClean="0"/>
              <a:t>A </a:t>
            </a:r>
            <a:r>
              <a:rPr lang="en-US" dirty="0"/>
              <a:t>number of cognitive deficits have been reported in malnourished children.</a:t>
            </a:r>
          </a:p>
          <a:p>
            <a:endParaRPr lang="en-US" dirty="0"/>
          </a:p>
        </p:txBody>
      </p:sp>
      <p:pic>
        <p:nvPicPr>
          <p:cNvPr id="6" name="Picture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017104" y="4648200"/>
            <a:ext cx="2543175" cy="18002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anim calcmode="lin" valueType="num">
                                      <p:cBhvr additive="base">
                                        <p:cTn id="3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Bhoomika</a:t>
            </a:r>
            <a:endParaRPr lang="en-US" dirty="0"/>
          </a:p>
        </p:txBody>
      </p:sp>
      <p:sp>
        <p:nvSpPr>
          <p:cNvPr id="3" name="Content Placeholder 2"/>
          <p:cNvSpPr>
            <a:spLocks noGrp="1"/>
          </p:cNvSpPr>
          <p:nvPr>
            <p:ph sz="half" idx="1"/>
          </p:nvPr>
        </p:nvSpPr>
        <p:spPr>
          <a:xfrm>
            <a:off x="228600" y="1600200"/>
            <a:ext cx="4267200" cy="4525963"/>
          </a:xfrm>
        </p:spPr>
        <p:txBody>
          <a:bodyPr>
            <a:normAutofit lnSpcReduction="10000"/>
          </a:bodyPr>
          <a:lstStyle/>
          <a:p>
            <a:r>
              <a:rPr lang="en-US" dirty="0"/>
              <a:t>studied the effect of malnutrition on cognitive performance in a sample of 20 Indian children in two age groups, one aged from five to seven and another aged between eight and ten. </a:t>
            </a:r>
            <a:endParaRPr lang="en-US" dirty="0" smtClean="0"/>
          </a:p>
          <a:p>
            <a:r>
              <a:rPr lang="en-US" dirty="0"/>
              <a:t>The data was compared to those in a control group</a:t>
            </a:r>
          </a:p>
        </p:txBody>
      </p:sp>
      <p:pic>
        <p:nvPicPr>
          <p:cNvPr id="5" name="Content Placeholder 4" descr="Poverty-in-India.jpg"/>
          <p:cNvPicPr>
            <a:picLocks noGrp="1" noChangeAspect="1"/>
          </p:cNvPicPr>
          <p:nvPr>
            <p:ph sz="half" idx="2"/>
          </p:nvPr>
        </p:nvPicPr>
        <p:blipFill>
          <a:blip r:embed="rId2" cstate="print"/>
          <a:stretch>
            <a:fillRect/>
          </a:stretch>
        </p:blipFill>
        <p:spPr>
          <a:xfrm>
            <a:off x="4724400" y="1219200"/>
            <a:ext cx="3429000" cy="2788920"/>
          </a:xfrm>
        </p:spPr>
      </p:pic>
      <p:pic>
        <p:nvPicPr>
          <p:cNvPr id="6" name="Picture 5" descr="2529443716_5910a0d2e2.jpg"/>
          <p:cNvPicPr>
            <a:picLocks noChangeAspect="1"/>
          </p:cNvPicPr>
          <p:nvPr/>
        </p:nvPicPr>
        <p:blipFill>
          <a:blip r:embed="rId3" cstate="print"/>
          <a:stretch>
            <a:fillRect/>
          </a:stretch>
        </p:blipFill>
        <p:spPr>
          <a:xfrm>
            <a:off x="4724400" y="4038600"/>
            <a:ext cx="3593416" cy="240040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Bhoomika</a:t>
            </a:r>
            <a:endParaRPr lang="en-US" dirty="0"/>
          </a:p>
        </p:txBody>
      </p:sp>
      <p:pic>
        <p:nvPicPr>
          <p:cNvPr id="5" name="Content Placeholder 4" descr="Hungry children.jpg"/>
          <p:cNvPicPr>
            <a:picLocks noGrp="1" noChangeAspect="1"/>
          </p:cNvPicPr>
          <p:nvPr>
            <p:ph sz="half" idx="1"/>
          </p:nvPr>
        </p:nvPicPr>
        <p:blipFill>
          <a:blip r:embed="rId2" cstate="print"/>
          <a:stretch>
            <a:fillRect/>
          </a:stretch>
        </p:blipFill>
        <p:spPr>
          <a:xfrm>
            <a:off x="685800" y="1981200"/>
            <a:ext cx="3810000" cy="2628900"/>
          </a:xfrm>
        </p:spPr>
      </p:pic>
      <p:sp>
        <p:nvSpPr>
          <p:cNvPr id="4" name="Content Placeholder 3"/>
          <p:cNvSpPr>
            <a:spLocks noGrp="1"/>
          </p:cNvSpPr>
          <p:nvPr>
            <p:ph sz="half" idx="2"/>
          </p:nvPr>
        </p:nvSpPr>
        <p:spPr>
          <a:xfrm>
            <a:off x="4648200" y="1600200"/>
            <a:ext cx="4343400" cy="4525963"/>
          </a:xfrm>
        </p:spPr>
        <p:txBody>
          <a:bodyPr>
            <a:normAutofit fontScale="77500" lnSpcReduction="20000"/>
          </a:bodyPr>
          <a:lstStyle/>
          <a:p>
            <a:r>
              <a:rPr lang="en-US" dirty="0"/>
              <a:t>Malnourished children in both age groups scored lover in tests of attention, working memory, and </a:t>
            </a:r>
            <a:r>
              <a:rPr lang="en-US" dirty="0" err="1"/>
              <a:t>visuospatial</a:t>
            </a:r>
            <a:r>
              <a:rPr lang="en-US" dirty="0"/>
              <a:t> tasks. </a:t>
            </a:r>
            <a:endParaRPr lang="en-US" dirty="0" smtClean="0"/>
          </a:p>
          <a:p>
            <a:r>
              <a:rPr lang="en-US" dirty="0"/>
              <a:t>Older children showed less cognitive impairment, which suggests that the effects of malnutrition on cognitive competence may result in delayed cognitive development during childhood but it is not a permanent generalized cognitive impairment.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Environmental Variables</a:t>
            </a:r>
            <a:r>
              <a:rPr lang="en-US" dirty="0"/>
              <a:t/>
            </a:r>
            <a:br>
              <a:rPr lang="en-US" dirty="0"/>
            </a:br>
            <a:endParaRPr lang="en-US" dirty="0"/>
          </a:p>
        </p:txBody>
      </p:sp>
      <p:sp>
        <p:nvSpPr>
          <p:cNvPr id="3" name="Content Placeholder 2"/>
          <p:cNvSpPr>
            <a:spLocks noGrp="1"/>
          </p:cNvSpPr>
          <p:nvPr>
            <p:ph sz="half" idx="1"/>
          </p:nvPr>
        </p:nvSpPr>
        <p:spPr/>
        <p:txBody>
          <a:bodyPr/>
          <a:lstStyle/>
          <a:p>
            <a:r>
              <a:rPr lang="en-US" dirty="0" smtClean="0"/>
              <a:t>Animal research suggests that there is a specific relationship between early experience and brain development. </a:t>
            </a:r>
          </a:p>
          <a:p>
            <a:r>
              <a:rPr lang="en-US" dirty="0" err="1" smtClean="0"/>
              <a:t>Rosenzweig</a:t>
            </a:r>
            <a:r>
              <a:rPr lang="en-US" dirty="0" smtClean="0"/>
              <a:t> &amp; </a:t>
            </a:r>
            <a:r>
              <a:rPr lang="en-US" dirty="0" err="1" smtClean="0"/>
              <a:t>Bennet</a:t>
            </a:r>
            <a:r>
              <a:rPr lang="en-US" dirty="0" smtClean="0"/>
              <a:t> </a:t>
            </a:r>
            <a:endParaRPr lang="en-US" dirty="0"/>
          </a:p>
        </p:txBody>
      </p:sp>
      <p:pic>
        <p:nvPicPr>
          <p:cNvPr id="6" name="Content Placeholder 5"/>
          <p:cNvPicPr>
            <a:picLocks noGrp="1" noChangeAspect="1"/>
          </p:cNvPicPr>
          <p:nvPr>
            <p:ph sz="half" idx="2"/>
          </p:nvPr>
        </p:nvPicPr>
        <p:blipFill>
          <a:blip r:embed="rId2" cstate="print">
            <a:extLst>
              <a:ext uri="{28A0092B-C50C-407E-A947-70E740481C1C}">
                <a14:useLocalDpi xmlns:a14="http://schemas.microsoft.com/office/drawing/2010/main" xmlns="" val="0"/>
              </a:ext>
            </a:extLst>
          </a:blip>
          <a:stretch>
            <a:fillRect/>
          </a:stretch>
        </p:blipFill>
        <p:spPr>
          <a:xfrm>
            <a:off x="4419600" y="1905000"/>
            <a:ext cx="4148869" cy="265771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page_monkey2_w350_h395.jpg">
            <a:hlinkClick r:id="rId2"/>
          </p:cNvPr>
          <p:cNvPicPr>
            <a:picLocks noGrp="1" noChangeAspect="1"/>
          </p:cNvPicPr>
          <p:nvPr>
            <p:ph sz="half" idx="1"/>
          </p:nvPr>
        </p:nvPicPr>
        <p:blipFill>
          <a:blip r:embed="rId3" cstate="print"/>
          <a:stretch>
            <a:fillRect/>
          </a:stretch>
        </p:blipFill>
        <p:spPr>
          <a:xfrm>
            <a:off x="809625" y="1981994"/>
            <a:ext cx="3333750" cy="3762375"/>
          </a:xfrm>
        </p:spPr>
      </p:pic>
      <p:sp>
        <p:nvSpPr>
          <p:cNvPr id="4" name="Content Placeholder 3"/>
          <p:cNvSpPr>
            <a:spLocks noGrp="1"/>
          </p:cNvSpPr>
          <p:nvPr>
            <p:ph sz="half" idx="2"/>
          </p:nvPr>
        </p:nvSpPr>
        <p:spPr/>
        <p:txBody>
          <a:bodyPr>
            <a:normAutofit lnSpcReduction="10000"/>
          </a:bodyPr>
          <a:lstStyle/>
          <a:p>
            <a:r>
              <a:rPr lang="en-US" dirty="0" smtClean="0"/>
              <a:t>Animal research has also demonstrated that stress (e.g. due to maternal separation) interferes with normal brain development.</a:t>
            </a:r>
          </a:p>
          <a:p>
            <a:r>
              <a:rPr lang="en-US" dirty="0" smtClean="0"/>
              <a:t>Harry Harlow</a:t>
            </a:r>
          </a:p>
          <a:p>
            <a:r>
              <a:rPr lang="en-US" dirty="0" smtClean="0"/>
              <a:t>This kind of research cannot take place using humans for ethical reasons.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 calcmode="lin" valueType="num">
                                      <p:cBhvr additive="base">
                                        <p:cTn id="2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err="1" smtClean="0"/>
              <a:t>Oxana</a:t>
            </a:r>
            <a:r>
              <a:rPr lang="en-US" dirty="0" smtClean="0"/>
              <a:t> Malaya</a:t>
            </a:r>
            <a:endParaRPr lang="en-US" dirty="0"/>
          </a:p>
        </p:txBody>
      </p:sp>
      <p:pic>
        <p:nvPicPr>
          <p:cNvPr id="7" name="Content Placeholder 6" descr="oxana-malaya.jpg">
            <a:hlinkClick r:id="rId2"/>
          </p:cNvPr>
          <p:cNvPicPr>
            <a:picLocks noGrp="1" noChangeAspect="1"/>
          </p:cNvPicPr>
          <p:nvPr>
            <p:ph idx="1"/>
          </p:nvPr>
        </p:nvPicPr>
        <p:blipFill>
          <a:blip r:embed="rId3" cstate="print"/>
          <a:stretch>
            <a:fillRect/>
          </a:stretch>
        </p:blipFill>
        <p:spPr>
          <a:xfrm>
            <a:off x="1524000" y="2133600"/>
            <a:ext cx="5943600" cy="3348228"/>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a:xfrm>
            <a:off x="0" y="1600200"/>
            <a:ext cx="4495800" cy="4525963"/>
          </a:xfrm>
        </p:spPr>
        <p:txBody>
          <a:bodyPr>
            <a:normAutofit lnSpcReduction="10000"/>
          </a:bodyPr>
          <a:lstStyle/>
          <a:p>
            <a:r>
              <a:rPr lang="en-US" dirty="0" smtClean="0"/>
              <a:t>It is perhaps not possible to generalize directly to humans from animal research but it is possible to measure some of the same naturally occurring variables in human experiences (e.g. neglect and institutionalization) known to be related to cognitive function.</a:t>
            </a:r>
          </a:p>
          <a:p>
            <a:endParaRPr lang="en-US" dirty="0"/>
          </a:p>
        </p:txBody>
      </p:sp>
      <p:pic>
        <p:nvPicPr>
          <p:cNvPr id="5" name="Content Placeholder 4" descr="untitled1.png"/>
          <p:cNvPicPr>
            <a:picLocks noGrp="1" noChangeAspect="1"/>
          </p:cNvPicPr>
          <p:nvPr>
            <p:ph sz="half" idx="2"/>
          </p:nvPr>
        </p:nvPicPr>
        <p:blipFill>
          <a:blip r:embed="rId2" cstate="print"/>
          <a:stretch>
            <a:fillRect/>
          </a:stretch>
        </p:blipFill>
        <p:spPr>
          <a:xfrm>
            <a:off x="5181600" y="152400"/>
            <a:ext cx="3124200" cy="2156874"/>
          </a:xfrm>
        </p:spPr>
      </p:pic>
      <p:pic>
        <p:nvPicPr>
          <p:cNvPr id="6" name="Picture 5" descr="untitled2.png"/>
          <p:cNvPicPr>
            <a:picLocks noChangeAspect="1"/>
          </p:cNvPicPr>
          <p:nvPr/>
        </p:nvPicPr>
        <p:blipFill>
          <a:blip r:embed="rId3" cstate="print"/>
          <a:stretch>
            <a:fillRect/>
          </a:stretch>
        </p:blipFill>
        <p:spPr>
          <a:xfrm>
            <a:off x="5257800" y="2362200"/>
            <a:ext cx="3124200" cy="2155120"/>
          </a:xfrm>
          <a:prstGeom prst="rect">
            <a:avLst/>
          </a:prstGeom>
        </p:spPr>
      </p:pic>
      <p:pic>
        <p:nvPicPr>
          <p:cNvPr id="7" name="Picture 6" descr="baby-and-dog-alike.jpg"/>
          <p:cNvPicPr>
            <a:picLocks noChangeAspect="1"/>
          </p:cNvPicPr>
          <p:nvPr/>
        </p:nvPicPr>
        <p:blipFill>
          <a:blip r:embed="rId4" cstate="print"/>
          <a:stretch>
            <a:fillRect/>
          </a:stretch>
        </p:blipFill>
        <p:spPr>
          <a:xfrm>
            <a:off x="5486400" y="4649986"/>
            <a:ext cx="2779926" cy="220801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t>Martha</a:t>
            </a:r>
            <a:r>
              <a:rPr lang="en-US" b="1" dirty="0" smtClean="0"/>
              <a:t> Farah et al. (2008)</a:t>
            </a:r>
            <a:endParaRPr lang="en-US" dirty="0"/>
          </a:p>
        </p:txBody>
      </p:sp>
      <p:pic>
        <p:nvPicPr>
          <p:cNvPr id="5" name="Content Placeholder 4"/>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685800" y="1447800"/>
            <a:ext cx="2540000" cy="3797300"/>
          </a:xfrm>
        </p:spPr>
      </p:pic>
      <p:sp>
        <p:nvSpPr>
          <p:cNvPr id="4" name="Content Placeholder 3"/>
          <p:cNvSpPr>
            <a:spLocks noGrp="1"/>
          </p:cNvSpPr>
          <p:nvPr>
            <p:ph sz="half" idx="2"/>
          </p:nvPr>
        </p:nvSpPr>
        <p:spPr>
          <a:xfrm>
            <a:off x="4648200" y="1600200"/>
            <a:ext cx="4114800" cy="4525963"/>
          </a:xfrm>
        </p:spPr>
        <p:txBody>
          <a:bodyPr/>
          <a:lstStyle/>
          <a:p>
            <a:pPr marL="0" indent="0">
              <a:buNone/>
            </a:pPr>
            <a:r>
              <a:rPr lang="en-US" b="1" dirty="0" smtClean="0"/>
              <a:t>Aim:</a:t>
            </a:r>
          </a:p>
          <a:p>
            <a:r>
              <a:rPr lang="en-US" dirty="0" smtClean="0"/>
              <a:t> To investigate the relationship between environmental stimulation and parental nurturance on cognitive development.</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Farah</a:t>
            </a:r>
            <a:endParaRPr lang="en-US" dirty="0"/>
          </a:p>
        </p:txBody>
      </p:sp>
      <p:sp>
        <p:nvSpPr>
          <p:cNvPr id="3" name="Content Placeholder 2"/>
          <p:cNvSpPr>
            <a:spLocks noGrp="1"/>
          </p:cNvSpPr>
          <p:nvPr>
            <p:ph sz="half" idx="1"/>
          </p:nvPr>
        </p:nvSpPr>
        <p:spPr>
          <a:xfrm>
            <a:off x="228600" y="1600200"/>
            <a:ext cx="4267200" cy="4525963"/>
          </a:xfrm>
        </p:spPr>
        <p:txBody>
          <a:bodyPr>
            <a:normAutofit lnSpcReduction="10000"/>
          </a:bodyPr>
          <a:lstStyle/>
          <a:p>
            <a:pPr>
              <a:buNone/>
            </a:pPr>
            <a:r>
              <a:rPr lang="en-US" b="1" dirty="0" smtClean="0"/>
              <a:t>Procedure</a:t>
            </a:r>
          </a:p>
          <a:p>
            <a:pPr lvl="0"/>
            <a:r>
              <a:rPr lang="en-US" dirty="0" smtClean="0"/>
              <a:t>This was a longitudinal design with 110 African-American middle-school children (mean age 11.8 years). </a:t>
            </a:r>
          </a:p>
          <a:p>
            <a:pPr lvl="0"/>
            <a:r>
              <a:rPr lang="en-US" dirty="0" smtClean="0"/>
              <a:t>Children were recruited at birth and evaluated at age four and eight years in the home.</a:t>
            </a:r>
          </a:p>
          <a:p>
            <a:endParaRPr lang="en-US" dirty="0" smtClean="0"/>
          </a:p>
          <a:p>
            <a:endParaRPr lang="en-US" dirty="0"/>
          </a:p>
        </p:txBody>
      </p:sp>
      <p:pic>
        <p:nvPicPr>
          <p:cNvPr id="5" name="Content Placeholder 4"/>
          <p:cNvPicPr>
            <a:picLocks noGrp="1" noChangeAspect="1"/>
          </p:cNvPicPr>
          <p:nvPr>
            <p:ph sz="half" idx="2"/>
          </p:nvPr>
        </p:nvPicPr>
        <p:blipFill>
          <a:blip r:embed="rId2" cstate="print">
            <a:extLst>
              <a:ext uri="{28A0092B-C50C-407E-A947-70E740481C1C}">
                <a14:useLocalDpi xmlns:a14="http://schemas.microsoft.com/office/drawing/2010/main" xmlns="" val="0"/>
              </a:ext>
            </a:extLst>
          </a:blip>
          <a:stretch>
            <a:fillRect/>
          </a:stretch>
        </p:blipFill>
        <p:spPr>
          <a:xfrm>
            <a:off x="4800600" y="1524000"/>
            <a:ext cx="3657600" cy="274320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Farah</a:t>
            </a:r>
            <a:endParaRPr lang="en-US" dirty="0"/>
          </a:p>
        </p:txBody>
      </p:sp>
      <p:pic>
        <p:nvPicPr>
          <p:cNvPr id="5" name="Content Placeholder 4"/>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533400" y="1371600"/>
            <a:ext cx="3810000" cy="2552700"/>
          </a:xfrm>
        </p:spPr>
      </p:pic>
      <p:sp>
        <p:nvSpPr>
          <p:cNvPr id="4" name="Content Placeholder 3"/>
          <p:cNvSpPr>
            <a:spLocks noGrp="1"/>
          </p:cNvSpPr>
          <p:nvPr>
            <p:ph sz="half" idx="2"/>
          </p:nvPr>
        </p:nvSpPr>
        <p:spPr>
          <a:xfrm>
            <a:off x="4648200" y="1600200"/>
            <a:ext cx="4267200" cy="4525963"/>
          </a:xfrm>
        </p:spPr>
        <p:txBody>
          <a:bodyPr>
            <a:normAutofit fontScale="77500" lnSpcReduction="20000"/>
          </a:bodyPr>
          <a:lstStyle/>
          <a:p>
            <a:pPr lvl="0"/>
            <a:r>
              <a:rPr lang="en-US" dirty="0" smtClean="0"/>
              <a:t>Interviews and observational checklists were used to measure environmental stimulation (e.g. variety of experience, encouragement to learn colors', music, and art) and parental nurturance (e.g. warmth and affection, emotional and verbal responsively, and paternal involvement).</a:t>
            </a:r>
          </a:p>
          <a:p>
            <a:r>
              <a:rPr lang="en-US" dirty="0" smtClean="0"/>
              <a:t>The researchers also performed cognitive tests on language and memory in the laboratory.</a:t>
            </a:r>
          </a:p>
          <a:p>
            <a:pPr lvl="0"/>
            <a:endParaRPr lang="en-US" dirty="0" smtClean="0"/>
          </a:p>
          <a:p>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42122" y="4038600"/>
            <a:ext cx="3238500" cy="23155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 calcmode="lin" valueType="num">
                                      <p:cBhvr additive="base">
                                        <p:cTn id="20"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Farah</a:t>
            </a:r>
            <a:endParaRPr lang="en-US" dirty="0"/>
          </a:p>
        </p:txBody>
      </p:sp>
      <p:sp>
        <p:nvSpPr>
          <p:cNvPr id="3" name="Content Placeholder 2"/>
          <p:cNvSpPr>
            <a:spLocks noGrp="1"/>
          </p:cNvSpPr>
          <p:nvPr>
            <p:ph sz="half" idx="1"/>
          </p:nvPr>
        </p:nvSpPr>
        <p:spPr>
          <a:xfrm>
            <a:off x="152400" y="1600200"/>
            <a:ext cx="4343400" cy="4525963"/>
          </a:xfrm>
        </p:spPr>
        <p:txBody>
          <a:bodyPr>
            <a:normAutofit fontScale="92500" lnSpcReduction="10000"/>
          </a:bodyPr>
          <a:lstStyle/>
          <a:p>
            <a:pPr>
              <a:buNone/>
            </a:pPr>
            <a:r>
              <a:rPr lang="en-US" b="1" dirty="0" smtClean="0"/>
              <a:t>Results </a:t>
            </a:r>
          </a:p>
          <a:p>
            <a:r>
              <a:rPr lang="en-US" dirty="0" smtClean="0"/>
              <a:t>There was a positive correlation between environmental stimulation and language development.</a:t>
            </a:r>
          </a:p>
          <a:p>
            <a:r>
              <a:rPr lang="en-US" dirty="0" smtClean="0"/>
              <a:t> Age was also a factor. </a:t>
            </a:r>
          </a:p>
          <a:p>
            <a:r>
              <a:rPr lang="en-US" dirty="0" smtClean="0"/>
              <a:t>There was also a positive correlation between parental nurturance and long-term memory performance.</a:t>
            </a:r>
          </a:p>
          <a:p>
            <a:endParaRPr lang="en-US" dirty="0" smtClean="0"/>
          </a:p>
          <a:p>
            <a:endParaRPr lang="en-US" dirty="0"/>
          </a:p>
        </p:txBody>
      </p:sp>
      <p:pic>
        <p:nvPicPr>
          <p:cNvPr id="5" name="Content Placeholder 4"/>
          <p:cNvPicPr>
            <a:picLocks noGrp="1" noChangeAspect="1"/>
          </p:cNvPicPr>
          <p:nvPr>
            <p:ph sz="half" idx="2"/>
          </p:nvPr>
        </p:nvPicPr>
        <p:blipFill>
          <a:blip r:embed="rId2" cstate="print">
            <a:extLst>
              <a:ext uri="{28A0092B-C50C-407E-A947-70E740481C1C}">
                <a14:useLocalDpi xmlns:a14="http://schemas.microsoft.com/office/drawing/2010/main" xmlns="" val="0"/>
              </a:ext>
            </a:extLst>
          </a:blip>
          <a:stretch>
            <a:fillRect/>
          </a:stretch>
        </p:blipFill>
        <p:spPr>
          <a:xfrm>
            <a:off x="4495800" y="1447800"/>
            <a:ext cx="4038600" cy="2691348"/>
          </a:xfrm>
        </p:spPr>
      </p:pic>
      <p:pic>
        <p:nvPicPr>
          <p:cNvPr id="6" name="Picture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800599" y="4419600"/>
            <a:ext cx="3045761" cy="20269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Evaluation</a:t>
            </a:r>
            <a:r>
              <a:rPr lang="en-US" dirty="0" smtClean="0"/>
              <a:t/>
            </a:r>
            <a:br>
              <a:rPr lang="en-US" dirty="0" smtClean="0"/>
            </a:br>
            <a:endParaRPr lang="en-US" dirty="0"/>
          </a:p>
        </p:txBody>
      </p:sp>
      <p:sp>
        <p:nvSpPr>
          <p:cNvPr id="4" name="Content Placeholder 3"/>
          <p:cNvSpPr>
            <a:spLocks noGrp="1"/>
          </p:cNvSpPr>
          <p:nvPr>
            <p:ph sz="half" idx="2"/>
          </p:nvPr>
        </p:nvSpPr>
        <p:spPr>
          <a:xfrm>
            <a:off x="4648200" y="1600200"/>
            <a:ext cx="4495800" cy="4525963"/>
          </a:xfrm>
        </p:spPr>
        <p:txBody>
          <a:bodyPr>
            <a:normAutofit fontScale="70000" lnSpcReduction="20000"/>
          </a:bodyPr>
          <a:lstStyle/>
          <a:p>
            <a:r>
              <a:rPr lang="en-US" dirty="0" smtClean="0"/>
              <a:t>The data shows the importance of environmental and social factors in cognitive development although it is not possible to establish a cause-effect relationship since the study did not manipulate variables.</a:t>
            </a:r>
          </a:p>
          <a:p>
            <a:pPr lvl="0"/>
            <a:r>
              <a:rPr lang="en-US" dirty="0" smtClean="0"/>
              <a:t>The children in this sample were from a low economic status and the sample is not representative, although 17% of American children live below the poverty line according to the 2004 census.</a:t>
            </a:r>
          </a:p>
          <a:p>
            <a:r>
              <a:rPr lang="en-US" dirty="0" smtClean="0"/>
              <a:t>Low SES is associated with a number of adverse factors that can affect cognitive development, (e.g. physical and mental health problems, social and psychological stress, and poverty.</a:t>
            </a:r>
          </a:p>
          <a:p>
            <a:endParaRPr lang="en-US" dirty="0" smtClean="0"/>
          </a:p>
          <a:p>
            <a:pPr lvl="0"/>
            <a:endParaRPr lang="en-US" dirty="0" smtClean="0"/>
          </a:p>
          <a:p>
            <a:endParaRPr lang="en-US" dirty="0"/>
          </a:p>
        </p:txBody>
      </p:sp>
      <p:pic>
        <p:nvPicPr>
          <p:cNvPr id="7" name="Content Placeholder 6"/>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304800" y="1066800"/>
            <a:ext cx="4038600" cy="2782847"/>
          </a:xfrm>
        </p:spPr>
      </p:pic>
      <p:sp>
        <p:nvSpPr>
          <p:cNvPr id="8" name="TextBox 7"/>
          <p:cNvSpPr txBox="1"/>
          <p:nvPr/>
        </p:nvSpPr>
        <p:spPr>
          <a:xfrm>
            <a:off x="381000" y="4724400"/>
            <a:ext cx="3928191" cy="923330"/>
          </a:xfrm>
          <a:prstGeom prst="rect">
            <a:avLst/>
          </a:prstGeom>
          <a:noFill/>
        </p:spPr>
        <p:txBody>
          <a:bodyPr wrap="none" rtlCol="0">
            <a:spAutoFit/>
          </a:bodyPr>
          <a:lstStyle/>
          <a:p>
            <a:r>
              <a:rPr lang="en-US" dirty="0"/>
              <a:t>Email: </a:t>
            </a:r>
            <a:r>
              <a:rPr lang="en-US" dirty="0" smtClean="0"/>
              <a:t>mfarah@neuroethics.upenn.edu</a:t>
            </a:r>
            <a:endParaRPr lang="en-US" dirty="0"/>
          </a:p>
          <a:p>
            <a:r>
              <a:rPr lang="en-US" dirty="0"/>
              <a:t>Phone: (215) 573-3531</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anim calcmode="lin" valueType="num">
                                      <p:cBhvr additive="base">
                                        <p:cTn id="31"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0" end="0"/>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8">
                                            <p:txEl>
                                              <p:pRg st="1" end="1"/>
                                            </p:txEl>
                                          </p:spTgt>
                                        </p:tgtEl>
                                        <p:attrNameLst>
                                          <p:attrName>style.visibility</p:attrName>
                                        </p:attrNameLst>
                                      </p:cBhvr>
                                      <p:to>
                                        <p:strVal val="visible"/>
                                      </p:to>
                                    </p:set>
                                    <p:anim calcmode="lin" valueType="num">
                                      <p:cBhvr additive="base">
                                        <p:cTn id="35"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649</TotalTime>
  <Words>731</Words>
  <Application>Microsoft Office PowerPoint</Application>
  <PresentationFormat>On-screen Show (4:3)</PresentationFormat>
  <Paragraphs>53</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Discuss how social and environmental variables may affect cognitive development </vt:lpstr>
      <vt:lpstr>Slide 2</vt:lpstr>
      <vt:lpstr>Slide 3</vt:lpstr>
      <vt:lpstr>Social Variables</vt:lpstr>
      <vt:lpstr>Socioeconomic Status (SES)</vt:lpstr>
      <vt:lpstr>SES</vt:lpstr>
      <vt:lpstr>What researchers have found comparing SES to cognition….</vt:lpstr>
      <vt:lpstr>What researchers have found comparing SES to cognition….</vt:lpstr>
      <vt:lpstr>Slide 9</vt:lpstr>
      <vt:lpstr>SES/Malnutrition/Cognitive Development</vt:lpstr>
      <vt:lpstr>Bhoomika</vt:lpstr>
      <vt:lpstr>Bhoomika</vt:lpstr>
      <vt:lpstr>Environmental Variables </vt:lpstr>
      <vt:lpstr>Slide 14</vt:lpstr>
      <vt:lpstr>Oxana Malaya</vt:lpstr>
      <vt:lpstr>Slide 16</vt:lpstr>
      <vt:lpstr>Martha Farah et al. (2008)</vt:lpstr>
      <vt:lpstr>Farah</vt:lpstr>
      <vt:lpstr>Farah</vt:lpstr>
      <vt:lpstr>Farah</vt:lpstr>
      <vt:lpstr>Evaluation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Discuss how social and environmental variables may affect cognitive development</dc:title>
  <dc:creator>Dad</dc:creator>
  <cp:lastModifiedBy>Heath</cp:lastModifiedBy>
  <cp:revision>56</cp:revision>
  <dcterms:created xsi:type="dcterms:W3CDTF">2013-09-29T18:02:00Z</dcterms:created>
  <dcterms:modified xsi:type="dcterms:W3CDTF">2013-10-16T19:23:16Z</dcterms:modified>
</cp:coreProperties>
</file>