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82"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09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A9EDF97-B9A1-4442-AF95-42FC03351315}" type="datetimeFigureOut">
              <a:rPr lang="en-US" smtClean="0"/>
              <a:pPr/>
              <a:t>2/19/2015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434D55-FCB1-431B-ADD6-F201D609BE6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9EDF97-B9A1-4442-AF95-42FC03351315}" type="datetimeFigureOut">
              <a:rPr lang="en-US" smtClean="0"/>
              <a:pPr/>
              <a:t>2/19/2015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434D55-FCB1-431B-ADD6-F201D609BE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9EDF97-B9A1-4442-AF95-42FC03351315}" type="datetimeFigureOut">
              <a:rPr lang="en-US" smtClean="0"/>
              <a:pPr/>
              <a:t>2/19/2015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434D55-FCB1-431B-ADD6-F201D609BE6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9EDF97-B9A1-4442-AF95-42FC03351315}" type="datetimeFigureOut">
              <a:rPr lang="en-US" smtClean="0"/>
              <a:pPr/>
              <a:t>2/19/2015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434D55-FCB1-431B-ADD6-F201D609BE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9EDF97-B9A1-4442-AF95-42FC03351315}" type="datetimeFigureOut">
              <a:rPr lang="en-US" smtClean="0"/>
              <a:pPr/>
              <a:t>2/19/2015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434D55-FCB1-431B-ADD6-F201D609BE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9EDF97-B9A1-4442-AF95-42FC03351315}" type="datetimeFigureOut">
              <a:rPr lang="en-US" smtClean="0"/>
              <a:pPr/>
              <a:t>2/19/2015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434D55-FCB1-431B-ADD6-F201D609BE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9EDF97-B9A1-4442-AF95-42FC03351315}" type="datetimeFigureOut">
              <a:rPr lang="en-US" smtClean="0"/>
              <a:pPr/>
              <a:t>2/19/2015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434D55-FCB1-431B-ADD6-F201D609BE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9EDF97-B9A1-4442-AF95-42FC03351315}" type="datetimeFigureOut">
              <a:rPr lang="en-US" smtClean="0"/>
              <a:pPr/>
              <a:t>2/19/2015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434D55-FCB1-431B-ADD6-F201D609BE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9EDF97-B9A1-4442-AF95-42FC03351315}" type="datetimeFigureOut">
              <a:rPr lang="en-US" smtClean="0"/>
              <a:pPr/>
              <a:t>2/19/2015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434D55-FCB1-431B-ADD6-F201D609BE6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9EDF97-B9A1-4442-AF95-42FC03351315}" type="datetimeFigureOut">
              <a:rPr lang="en-US" smtClean="0"/>
              <a:pPr/>
              <a:t>2/19/2015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434D55-FCB1-431B-ADD6-F201D609BE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9EDF97-B9A1-4442-AF95-42FC03351315}" type="datetimeFigureOut">
              <a:rPr lang="en-US" smtClean="0"/>
              <a:pPr/>
              <a:t>2/19/2015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434D55-FCB1-431B-ADD6-F201D609BE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9EDF97-B9A1-4442-AF95-42FC03351315}" type="datetimeFigureOut">
              <a:rPr lang="en-US" smtClean="0"/>
              <a:pPr/>
              <a:t>2/19/2015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434D55-FCB1-431B-ADD6-F201D609BE6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gi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4.xml"/><Relationship Id="rId4" Type="http://schemas.openxmlformats.org/officeDocument/2006/relationships/image" Target="../media/image44.jpeg"/></Relationships>
</file>

<file path=ppt/slides/_rels/slide2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solidFill>
                  <a:srgbClr val="FF0000"/>
                </a:solidFill>
              </a:rPr>
              <a:t>Discuss factors related to overeating and the development of obesity</a:t>
            </a:r>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Obesity</a:t>
            </a:r>
            <a:endParaRPr lang="en-US" dirty="0"/>
          </a:p>
        </p:txBody>
      </p:sp>
      <p:sp>
        <p:nvSpPr>
          <p:cNvPr id="8" name="Content Placeholder 7"/>
          <p:cNvSpPr>
            <a:spLocks noGrp="1"/>
          </p:cNvSpPr>
          <p:nvPr>
            <p:ph idx="1"/>
          </p:nvPr>
        </p:nvSpPr>
        <p:spPr>
          <a:xfrm>
            <a:off x="457200" y="1600200"/>
            <a:ext cx="5334000" cy="4525963"/>
          </a:xfrm>
        </p:spPr>
        <p:txBody>
          <a:bodyPr>
            <a:normAutofit fontScale="92500" lnSpcReduction="10000"/>
          </a:bodyPr>
          <a:lstStyle/>
          <a:p>
            <a:r>
              <a:rPr lang="en-US" dirty="0"/>
              <a:t>Obesity is a growing health problem worldwide, including among children. </a:t>
            </a:r>
            <a:endParaRPr lang="en-US" dirty="0" smtClean="0"/>
          </a:p>
          <a:p>
            <a:r>
              <a:rPr lang="en-US" dirty="0" smtClean="0"/>
              <a:t>According </a:t>
            </a:r>
            <a:r>
              <a:rPr lang="en-US" dirty="0"/>
              <a:t>to the WHO (2004) obesity has reached epidemic proportions globally and problems with being overweight are now affecting more people than malnutrition and hunger.</a:t>
            </a:r>
          </a:p>
          <a:p>
            <a:endParaRPr lang="en-US" dirty="0"/>
          </a:p>
        </p:txBody>
      </p:sp>
      <p:sp>
        <p:nvSpPr>
          <p:cNvPr id="4" name="Rectangle 3"/>
          <p:cNvSpPr/>
          <p:nvPr/>
        </p:nvSpPr>
        <p:spPr>
          <a:xfrm>
            <a:off x="4267200" y="60198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5" name="Picture 4" descr="globalobesity420.jpg"/>
          <p:cNvPicPr>
            <a:picLocks noChangeAspect="1"/>
          </p:cNvPicPr>
          <p:nvPr/>
        </p:nvPicPr>
        <p:blipFill>
          <a:blip r:embed="rId2" cstate="print"/>
          <a:stretch>
            <a:fillRect/>
          </a:stretch>
        </p:blipFill>
        <p:spPr>
          <a:xfrm>
            <a:off x="5829300" y="2057400"/>
            <a:ext cx="3314700" cy="3314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r>
              <a:rPr lang="en-US" dirty="0" smtClean="0"/>
              <a:t>BMI</a:t>
            </a:r>
            <a:endParaRPr lang="en-US" dirty="0"/>
          </a:p>
        </p:txBody>
      </p:sp>
      <p:sp>
        <p:nvSpPr>
          <p:cNvPr id="3" name="Content Placeholder 2"/>
          <p:cNvSpPr>
            <a:spLocks noGrp="1"/>
          </p:cNvSpPr>
          <p:nvPr>
            <p:ph sz="half" idx="1"/>
          </p:nvPr>
        </p:nvSpPr>
        <p:spPr>
          <a:xfrm>
            <a:off x="228600" y="1295400"/>
            <a:ext cx="4343400" cy="4525963"/>
          </a:xfrm>
        </p:spPr>
        <p:txBody>
          <a:bodyPr/>
          <a:lstStyle/>
          <a:p>
            <a:r>
              <a:rPr lang="en-US" dirty="0"/>
              <a:t>The most frequently used definition of obesity is related to body mass index (BMI), which is a measure of excess body fat. </a:t>
            </a:r>
            <a:endParaRPr lang="en-US" dirty="0" smtClean="0"/>
          </a:p>
          <a:p>
            <a:r>
              <a:rPr lang="en-US" dirty="0" smtClean="0"/>
              <a:t>BMI </a:t>
            </a:r>
            <a:r>
              <a:rPr lang="en-US" dirty="0"/>
              <a:t>is a person’s weight (in kilograms) divided by the square of his or her height (in meters).</a:t>
            </a:r>
          </a:p>
          <a:p>
            <a:endParaRPr lang="en-US" dirty="0"/>
          </a:p>
        </p:txBody>
      </p:sp>
      <p:pic>
        <p:nvPicPr>
          <p:cNvPr id="6" name="Content Placeholder 5" descr="download.jpg"/>
          <p:cNvPicPr>
            <a:picLocks noGrp="1" noChangeAspect="1"/>
          </p:cNvPicPr>
          <p:nvPr>
            <p:ph sz="half" idx="2"/>
          </p:nvPr>
        </p:nvPicPr>
        <p:blipFill>
          <a:blip r:embed="rId2" cstate="print"/>
          <a:stretch>
            <a:fillRect/>
          </a:stretch>
        </p:blipFill>
        <p:spPr>
          <a:xfrm>
            <a:off x="5486400" y="4572000"/>
            <a:ext cx="2590800" cy="1762125"/>
          </a:xfrm>
        </p:spPr>
      </p:pic>
      <p:sp>
        <p:nvSpPr>
          <p:cNvPr id="5" name="Rectangle 4"/>
          <p:cNvSpPr/>
          <p:nvPr/>
        </p:nvSpPr>
        <p:spPr>
          <a:xfrm>
            <a:off x="152400" y="60198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8" name="Picture 7" descr="body-mass-index-calculator-2.jpg"/>
          <p:cNvPicPr>
            <a:picLocks noChangeAspect="1"/>
          </p:cNvPicPr>
          <p:nvPr/>
        </p:nvPicPr>
        <p:blipFill>
          <a:blip r:embed="rId3" cstate="print"/>
          <a:stretch>
            <a:fillRect/>
          </a:stretch>
        </p:blipFill>
        <p:spPr>
          <a:xfrm>
            <a:off x="4572000" y="1066800"/>
            <a:ext cx="4038599" cy="25765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BMI</a:t>
            </a:r>
            <a:endParaRPr lang="en-US" dirty="0"/>
          </a:p>
        </p:txBody>
      </p:sp>
      <p:pic>
        <p:nvPicPr>
          <p:cNvPr id="6" name="Content Placeholder 5" descr="calculate-bmi-chart.jpg"/>
          <p:cNvPicPr>
            <a:picLocks noGrp="1" noChangeAspect="1"/>
          </p:cNvPicPr>
          <p:nvPr>
            <p:ph sz="half" idx="1"/>
          </p:nvPr>
        </p:nvPicPr>
        <p:blipFill>
          <a:blip r:embed="rId2" cstate="print"/>
          <a:stretch>
            <a:fillRect/>
          </a:stretch>
        </p:blipFill>
        <p:spPr>
          <a:xfrm>
            <a:off x="228600" y="1524000"/>
            <a:ext cx="4522758" cy="3950648"/>
          </a:xfrm>
        </p:spPr>
      </p:pic>
      <p:sp>
        <p:nvSpPr>
          <p:cNvPr id="4" name="Content Placeholder 3"/>
          <p:cNvSpPr>
            <a:spLocks noGrp="1"/>
          </p:cNvSpPr>
          <p:nvPr>
            <p:ph sz="half" idx="2"/>
          </p:nvPr>
        </p:nvSpPr>
        <p:spPr>
          <a:xfrm>
            <a:off x="4267200" y="1600200"/>
            <a:ext cx="4800600" cy="4525963"/>
          </a:xfrm>
        </p:spPr>
        <p:txBody>
          <a:bodyPr/>
          <a:lstStyle/>
          <a:p>
            <a:pPr lvl="0"/>
            <a:r>
              <a:rPr lang="en-US" dirty="0"/>
              <a:t>Normal weight BMI 20–24.9</a:t>
            </a:r>
          </a:p>
          <a:p>
            <a:pPr lvl="0"/>
            <a:r>
              <a:rPr lang="en-US" dirty="0"/>
              <a:t>Overweight BMI 25–29.9</a:t>
            </a:r>
          </a:p>
          <a:p>
            <a:pPr lvl="0"/>
            <a:r>
              <a:rPr lang="en-US" dirty="0"/>
              <a:t>Clinical obesity BMI 30–39.9</a:t>
            </a:r>
          </a:p>
          <a:p>
            <a:pPr lvl="0"/>
            <a:r>
              <a:rPr lang="en-US" dirty="0"/>
              <a:t>Severe obesity BMI 40</a:t>
            </a:r>
          </a:p>
          <a:p>
            <a:endParaRPr lang="en-US" dirty="0"/>
          </a:p>
        </p:txBody>
      </p:sp>
      <p:sp>
        <p:nvSpPr>
          <p:cNvPr id="5" name="Rectangle 4"/>
          <p:cNvSpPr/>
          <p:nvPr/>
        </p:nvSpPr>
        <p:spPr>
          <a:xfrm>
            <a:off x="4419600" y="60198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Biological </a:t>
            </a:r>
            <a:r>
              <a:rPr lang="en-US" b="1" dirty="0" smtClean="0"/>
              <a:t>factors of Obesity</a:t>
            </a:r>
            <a:endParaRPr lang="en-US" dirty="0"/>
          </a:p>
        </p:txBody>
      </p:sp>
      <p:pic>
        <p:nvPicPr>
          <p:cNvPr id="6" name="Content Placeholder 5" descr="188297063_8f0ec03a2c_z-1.jpg"/>
          <p:cNvPicPr>
            <a:picLocks noGrp="1" noChangeAspect="1"/>
          </p:cNvPicPr>
          <p:nvPr>
            <p:ph sz="half" idx="1"/>
          </p:nvPr>
        </p:nvPicPr>
        <p:blipFill>
          <a:blip r:embed="rId2" cstate="print"/>
          <a:stretch>
            <a:fillRect/>
          </a:stretch>
        </p:blipFill>
        <p:spPr>
          <a:xfrm>
            <a:off x="304800" y="2057400"/>
            <a:ext cx="3773773" cy="2301081"/>
          </a:xfrm>
        </p:spPr>
      </p:pic>
      <p:pic>
        <p:nvPicPr>
          <p:cNvPr id="7" name="Content Placeholder 6" descr="Paul-Mason-who-weighed-70-st-or-half-a-ton-at-his-heaviest-used-to-consume-20000-calories-a-day-10-times-the-normal-for-the-average-man.jpg"/>
          <p:cNvPicPr>
            <a:picLocks noGrp="1" noChangeAspect="1"/>
          </p:cNvPicPr>
          <p:nvPr>
            <p:ph sz="half" idx="2"/>
          </p:nvPr>
        </p:nvPicPr>
        <p:blipFill>
          <a:blip r:embed="rId3" cstate="print"/>
          <a:stretch>
            <a:fillRect/>
          </a:stretch>
        </p:blipFill>
        <p:spPr>
          <a:xfrm>
            <a:off x="4648200" y="2659245"/>
            <a:ext cx="4038600" cy="2407872"/>
          </a:xfrm>
        </p:spPr>
      </p:pic>
      <p:sp>
        <p:nvSpPr>
          <p:cNvPr id="5" name="Rectangle 4"/>
          <p:cNvSpPr/>
          <p:nvPr/>
        </p:nvSpPr>
        <p:spPr>
          <a:xfrm>
            <a:off x="2362200" y="6211669"/>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smtClean="0"/>
              <a:t>Evolution</a:t>
            </a:r>
            <a:endParaRPr lang="en-US" dirty="0"/>
          </a:p>
        </p:txBody>
      </p:sp>
      <p:pic>
        <p:nvPicPr>
          <p:cNvPr id="6" name="Content Placeholder 5" descr="tumblr_mcx5lcYfMU1ryfivao1_500.jpg"/>
          <p:cNvPicPr>
            <a:picLocks noGrp="1" noChangeAspect="1"/>
          </p:cNvPicPr>
          <p:nvPr>
            <p:ph sz="half" idx="1"/>
          </p:nvPr>
        </p:nvPicPr>
        <p:blipFill>
          <a:blip r:embed="rId2" cstate="print"/>
          <a:stretch>
            <a:fillRect/>
          </a:stretch>
        </p:blipFill>
        <p:spPr>
          <a:xfrm>
            <a:off x="457200" y="1905000"/>
            <a:ext cx="4038600" cy="3586277"/>
          </a:xfrm>
        </p:spPr>
      </p:pic>
      <p:sp>
        <p:nvSpPr>
          <p:cNvPr id="4" name="Content Placeholder 3"/>
          <p:cNvSpPr>
            <a:spLocks noGrp="1"/>
          </p:cNvSpPr>
          <p:nvPr>
            <p:ph sz="half" idx="2"/>
          </p:nvPr>
        </p:nvSpPr>
        <p:spPr/>
        <p:txBody>
          <a:bodyPr/>
          <a:lstStyle/>
          <a:p>
            <a:pPr lvl="0"/>
            <a:r>
              <a:rPr lang="en-US" dirty="0"/>
              <a:t>The early humans were hunter-gatherers who lived as nomads for millions of years. </a:t>
            </a:r>
            <a:endParaRPr lang="en-US" dirty="0" smtClean="0"/>
          </a:p>
          <a:p>
            <a:pPr lvl="0"/>
            <a:r>
              <a:rPr lang="en-US" dirty="0" smtClean="0"/>
              <a:t>Homo </a:t>
            </a:r>
            <a:r>
              <a:rPr lang="en-US" dirty="0"/>
              <a:t>Sapiens appeared some 130,000 to 100,000 years BC and their bodies were adapted to the hardship of nomadic life.</a:t>
            </a:r>
          </a:p>
          <a:p>
            <a:endParaRPr lang="en-US" dirty="0"/>
          </a:p>
        </p:txBody>
      </p:sp>
      <p:sp>
        <p:nvSpPr>
          <p:cNvPr id="5" name="Rectangle 4"/>
          <p:cNvSpPr/>
          <p:nvPr/>
        </p:nvSpPr>
        <p:spPr>
          <a:xfrm>
            <a:off x="4343400" y="60960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Evolution</a:t>
            </a:r>
            <a:endParaRPr lang="en-US" dirty="0"/>
          </a:p>
        </p:txBody>
      </p:sp>
      <p:sp>
        <p:nvSpPr>
          <p:cNvPr id="3" name="Content Placeholder 2"/>
          <p:cNvSpPr>
            <a:spLocks noGrp="1"/>
          </p:cNvSpPr>
          <p:nvPr>
            <p:ph sz="half" idx="1"/>
          </p:nvPr>
        </p:nvSpPr>
        <p:spPr/>
        <p:txBody>
          <a:bodyPr/>
          <a:lstStyle/>
          <a:p>
            <a:r>
              <a:rPr lang="en-US" dirty="0"/>
              <a:t>Our ancestors’ diet was varied and the body’s ability to store fat easily was advantageous for survival. </a:t>
            </a:r>
            <a:endParaRPr lang="en-US" dirty="0" smtClean="0"/>
          </a:p>
          <a:p>
            <a:r>
              <a:rPr lang="en-US" dirty="0" smtClean="0"/>
              <a:t>The </a:t>
            </a:r>
            <a:r>
              <a:rPr lang="en-US" dirty="0" err="1"/>
              <a:t>huntergatherers</a:t>
            </a:r>
            <a:r>
              <a:rPr lang="en-US" dirty="0"/>
              <a:t> needed the fat to survive winters and the long journeys in search of food.</a:t>
            </a:r>
          </a:p>
        </p:txBody>
      </p:sp>
      <p:pic>
        <p:nvPicPr>
          <p:cNvPr id="6" name="Content Placeholder 5" descr="realistic-caveman-costumes.jpg"/>
          <p:cNvPicPr>
            <a:picLocks noGrp="1" noChangeAspect="1"/>
          </p:cNvPicPr>
          <p:nvPr>
            <p:ph sz="half" idx="2"/>
          </p:nvPr>
        </p:nvPicPr>
        <p:blipFill>
          <a:blip r:embed="rId2" cstate="print"/>
          <a:stretch>
            <a:fillRect/>
          </a:stretch>
        </p:blipFill>
        <p:spPr>
          <a:xfrm>
            <a:off x="4572000" y="1447800"/>
            <a:ext cx="4038600" cy="2274042"/>
          </a:xfrm>
        </p:spPr>
      </p:pic>
      <p:sp>
        <p:nvSpPr>
          <p:cNvPr id="5" name="Rectangle 4"/>
          <p:cNvSpPr/>
          <p:nvPr/>
        </p:nvSpPr>
        <p:spPr>
          <a:xfrm>
            <a:off x="304800" y="60198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7" name="Picture 6" descr="ice-age-neanderthal-hunter-snow-storm-digital-painting-29314432.jpg"/>
          <p:cNvPicPr>
            <a:picLocks noChangeAspect="1"/>
          </p:cNvPicPr>
          <p:nvPr/>
        </p:nvPicPr>
        <p:blipFill>
          <a:blip r:embed="rId3" cstate="print"/>
          <a:stretch>
            <a:fillRect/>
          </a:stretch>
        </p:blipFill>
        <p:spPr>
          <a:xfrm>
            <a:off x="5181600" y="4102784"/>
            <a:ext cx="3276600" cy="20692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Evolution</a:t>
            </a:r>
            <a:endParaRPr lang="en-US" dirty="0"/>
          </a:p>
        </p:txBody>
      </p:sp>
      <p:sp>
        <p:nvSpPr>
          <p:cNvPr id="4" name="Content Placeholder 3"/>
          <p:cNvSpPr>
            <a:spLocks noGrp="1"/>
          </p:cNvSpPr>
          <p:nvPr>
            <p:ph sz="half" idx="2"/>
          </p:nvPr>
        </p:nvSpPr>
        <p:spPr>
          <a:xfrm>
            <a:off x="4724400" y="1295400"/>
            <a:ext cx="4343400" cy="4953000"/>
          </a:xfrm>
        </p:spPr>
        <p:txBody>
          <a:bodyPr>
            <a:normAutofit fontScale="85000" lnSpcReduction="20000"/>
          </a:bodyPr>
          <a:lstStyle/>
          <a:p>
            <a:r>
              <a:rPr lang="en-US" dirty="0"/>
              <a:t>The demand for energy was much higher than it is in modern societies with a sedentary lifestyle. </a:t>
            </a:r>
            <a:endParaRPr lang="en-US" dirty="0" smtClean="0"/>
          </a:p>
          <a:p>
            <a:r>
              <a:rPr lang="en-US" dirty="0" smtClean="0"/>
              <a:t>The </a:t>
            </a:r>
            <a:r>
              <a:rPr lang="en-US" dirty="0"/>
              <a:t>genetic predisposition to store fat could thus be a disadvantage today where food is abundant and people are no longer as physically active. </a:t>
            </a:r>
            <a:endParaRPr lang="en-US" dirty="0" smtClean="0"/>
          </a:p>
          <a:p>
            <a:r>
              <a:rPr lang="en-US" dirty="0" smtClean="0"/>
              <a:t>The </a:t>
            </a:r>
            <a:r>
              <a:rPr lang="en-US" dirty="0"/>
              <a:t>theory makes sense since it is at this point in human history that obesity is so frequent but it is impossible to test evolutionary theories.</a:t>
            </a:r>
          </a:p>
        </p:txBody>
      </p:sp>
      <p:sp>
        <p:nvSpPr>
          <p:cNvPr id="5" name="Rectangle 4"/>
          <p:cNvSpPr/>
          <p:nvPr/>
        </p:nvSpPr>
        <p:spPr>
          <a:xfrm>
            <a:off x="4343400" y="60198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8" name="Content Placeholder 7" descr="images.jpg"/>
          <p:cNvPicPr>
            <a:picLocks noGrp="1" noChangeAspect="1"/>
          </p:cNvPicPr>
          <p:nvPr>
            <p:ph sz="half" idx="1"/>
          </p:nvPr>
        </p:nvPicPr>
        <p:blipFill>
          <a:blip r:embed="rId2" cstate="print"/>
          <a:stretch>
            <a:fillRect/>
          </a:stretch>
        </p:blipFill>
        <p:spPr>
          <a:xfrm>
            <a:off x="533400" y="1143000"/>
            <a:ext cx="3646967" cy="2133600"/>
          </a:xfrm>
        </p:spPr>
      </p:pic>
      <p:pic>
        <p:nvPicPr>
          <p:cNvPr id="9" name="Picture 8" descr="wilson-munday.jpg"/>
          <p:cNvPicPr>
            <a:picLocks noChangeAspect="1"/>
          </p:cNvPicPr>
          <p:nvPr/>
        </p:nvPicPr>
        <p:blipFill>
          <a:blip r:embed="rId3" cstate="print"/>
          <a:stretch>
            <a:fillRect/>
          </a:stretch>
        </p:blipFill>
        <p:spPr>
          <a:xfrm>
            <a:off x="457200" y="3657600"/>
            <a:ext cx="4495800" cy="22479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additive="base">
                                        <p:cTn id="3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zech-Republic-obesity.jpg"/>
          <p:cNvPicPr>
            <a:picLocks noGrp="1" noChangeAspect="1"/>
          </p:cNvPicPr>
          <p:nvPr>
            <p:ph sz="half" idx="1"/>
          </p:nvPr>
        </p:nvPicPr>
        <p:blipFill>
          <a:blip r:embed="rId2" cstate="print"/>
          <a:stretch>
            <a:fillRect/>
          </a:stretch>
        </p:blipFill>
        <p:spPr>
          <a:xfrm>
            <a:off x="914400" y="1676400"/>
            <a:ext cx="7162800" cy="3363022"/>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r>
              <a:rPr lang="en-US" b="1" i="1" dirty="0"/>
              <a:t>Genetic </a:t>
            </a:r>
            <a:r>
              <a:rPr lang="en-US" b="1" i="1" dirty="0" smtClean="0"/>
              <a:t>predisposition</a:t>
            </a:r>
            <a:endParaRPr lang="en-US" dirty="0"/>
          </a:p>
        </p:txBody>
      </p:sp>
      <p:sp>
        <p:nvSpPr>
          <p:cNvPr id="3" name="Content Placeholder 2"/>
          <p:cNvSpPr>
            <a:spLocks noGrp="1"/>
          </p:cNvSpPr>
          <p:nvPr>
            <p:ph sz="half" idx="1"/>
          </p:nvPr>
        </p:nvSpPr>
        <p:spPr>
          <a:xfrm>
            <a:off x="381000" y="1219200"/>
            <a:ext cx="4191000" cy="5029200"/>
          </a:xfrm>
        </p:spPr>
        <p:txBody>
          <a:bodyPr>
            <a:normAutofit/>
          </a:bodyPr>
          <a:lstStyle/>
          <a:p>
            <a:pPr lvl="0"/>
            <a:r>
              <a:rPr lang="en-US" dirty="0" err="1"/>
              <a:t>Stunkard</a:t>
            </a:r>
            <a:r>
              <a:rPr lang="en-US" dirty="0"/>
              <a:t> et al. (1990) performed a twin study based on 93 pairs of identical twins reared apart. </a:t>
            </a:r>
            <a:endParaRPr lang="en-US" dirty="0" smtClean="0"/>
          </a:p>
          <a:p>
            <a:pPr lvl="0"/>
            <a:r>
              <a:rPr lang="en-US" dirty="0" smtClean="0"/>
              <a:t>The </a:t>
            </a:r>
            <a:r>
              <a:rPr lang="en-US" dirty="0"/>
              <a:t>researchers compared the twins’ BMI and found that genetic factors accounted for 66–70% of the variance in their body weight.</a:t>
            </a:r>
          </a:p>
          <a:p>
            <a:endParaRPr lang="en-US" dirty="0"/>
          </a:p>
        </p:txBody>
      </p:sp>
      <p:pic>
        <p:nvPicPr>
          <p:cNvPr id="6" name="Content Placeholder 5" descr="867626-twins.jpg"/>
          <p:cNvPicPr>
            <a:picLocks noGrp="1" noChangeAspect="1"/>
          </p:cNvPicPr>
          <p:nvPr>
            <p:ph sz="half" idx="2"/>
          </p:nvPr>
        </p:nvPicPr>
        <p:blipFill>
          <a:blip r:embed="rId2" cstate="print"/>
          <a:stretch>
            <a:fillRect/>
          </a:stretch>
        </p:blipFill>
        <p:spPr>
          <a:xfrm>
            <a:off x="4572000" y="914400"/>
            <a:ext cx="4038600" cy="2274042"/>
          </a:xfrm>
        </p:spPr>
      </p:pic>
      <p:sp>
        <p:nvSpPr>
          <p:cNvPr id="5" name="Rectangle 4"/>
          <p:cNvSpPr/>
          <p:nvPr/>
        </p:nvSpPr>
        <p:spPr>
          <a:xfrm>
            <a:off x="2971800" y="6211669"/>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7" name="Picture 6" descr="article-2184313-14646FDB000005DC-282_634x875.jpg"/>
          <p:cNvPicPr>
            <a:picLocks noChangeAspect="1"/>
          </p:cNvPicPr>
          <p:nvPr/>
        </p:nvPicPr>
        <p:blipFill>
          <a:blip r:embed="rId3" cstate="print"/>
          <a:stretch>
            <a:fillRect/>
          </a:stretch>
        </p:blipFill>
        <p:spPr>
          <a:xfrm>
            <a:off x="6248400" y="3276600"/>
            <a:ext cx="2103556" cy="290317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Genetic predisposition</a:t>
            </a:r>
            <a:endParaRPr lang="en-US" dirty="0"/>
          </a:p>
        </p:txBody>
      </p:sp>
      <p:pic>
        <p:nvPicPr>
          <p:cNvPr id="6" name="Content Placeholder 5" descr="twins.jpg"/>
          <p:cNvPicPr>
            <a:picLocks noGrp="1" noChangeAspect="1"/>
          </p:cNvPicPr>
          <p:nvPr>
            <p:ph sz="half" idx="1"/>
          </p:nvPr>
        </p:nvPicPr>
        <p:blipFill>
          <a:blip r:embed="rId2" cstate="print"/>
          <a:stretch>
            <a:fillRect/>
          </a:stretch>
        </p:blipFill>
        <p:spPr>
          <a:xfrm>
            <a:off x="571500" y="1983581"/>
            <a:ext cx="3810000" cy="3759200"/>
          </a:xfrm>
        </p:spPr>
      </p:pic>
      <p:sp>
        <p:nvSpPr>
          <p:cNvPr id="4" name="Content Placeholder 3"/>
          <p:cNvSpPr>
            <a:spLocks noGrp="1"/>
          </p:cNvSpPr>
          <p:nvPr>
            <p:ph sz="half" idx="2"/>
          </p:nvPr>
        </p:nvSpPr>
        <p:spPr>
          <a:xfrm>
            <a:off x="4724400" y="1295400"/>
            <a:ext cx="4038600" cy="4525963"/>
          </a:xfrm>
        </p:spPr>
        <p:txBody>
          <a:bodyPr>
            <a:normAutofit fontScale="85000" lnSpcReduction="10000"/>
          </a:bodyPr>
          <a:lstStyle/>
          <a:p>
            <a:pPr lvl="0"/>
            <a:r>
              <a:rPr lang="en-US" dirty="0" smtClean="0"/>
              <a:t>The results indicate a strong genetic component in development of obesity but it is not really clear how genes operate here. </a:t>
            </a:r>
          </a:p>
          <a:p>
            <a:pPr lvl="0"/>
            <a:r>
              <a:rPr lang="en-US" dirty="0" smtClean="0"/>
              <a:t>One theory is that metabolism rates could be genetically determined but the evidence is still inconclusive. </a:t>
            </a:r>
          </a:p>
          <a:p>
            <a:pPr lvl="0"/>
            <a:r>
              <a:rPr lang="en-US" dirty="0" smtClean="0"/>
              <a:t>Another suggestion relates to the amount of fat cells in the individual.</a:t>
            </a:r>
          </a:p>
          <a:p>
            <a:endParaRPr lang="en-US" dirty="0"/>
          </a:p>
        </p:txBody>
      </p:sp>
      <p:sp>
        <p:nvSpPr>
          <p:cNvPr id="5" name="Rectangle 4"/>
          <p:cNvSpPr/>
          <p:nvPr/>
        </p:nvSpPr>
        <p:spPr>
          <a:xfrm>
            <a:off x="4343400" y="60198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US" b="1" i="1" dirty="0" smtClean="0"/>
              <a:t>Genetic predisposition</a:t>
            </a:r>
            <a:endParaRPr lang="en-US" dirty="0"/>
          </a:p>
        </p:txBody>
      </p:sp>
      <p:sp>
        <p:nvSpPr>
          <p:cNvPr id="3" name="Content Placeholder 2"/>
          <p:cNvSpPr>
            <a:spLocks noGrp="1"/>
          </p:cNvSpPr>
          <p:nvPr>
            <p:ph sz="half" idx="1"/>
          </p:nvPr>
        </p:nvSpPr>
        <p:spPr/>
        <p:txBody>
          <a:bodyPr>
            <a:normAutofit fontScale="85000" lnSpcReduction="20000"/>
          </a:bodyPr>
          <a:lstStyle/>
          <a:p>
            <a:pPr lvl="0"/>
            <a:r>
              <a:rPr lang="en-US" dirty="0"/>
              <a:t>The obesity epidemic cannot be explained by genetic factors alone. </a:t>
            </a:r>
            <a:endParaRPr lang="en-US" dirty="0" smtClean="0"/>
          </a:p>
          <a:p>
            <a:pPr lvl="0"/>
            <a:r>
              <a:rPr lang="en-US" dirty="0" smtClean="0"/>
              <a:t>Environmental </a:t>
            </a:r>
            <a:r>
              <a:rPr lang="en-US" dirty="0"/>
              <a:t>factors play an important role (e.g. sedentary lifestyle and high energy foods). </a:t>
            </a:r>
            <a:endParaRPr lang="en-US" dirty="0" smtClean="0"/>
          </a:p>
          <a:p>
            <a:pPr lvl="0"/>
            <a:r>
              <a:rPr lang="en-US" dirty="0" smtClean="0"/>
              <a:t>The </a:t>
            </a:r>
            <a:r>
              <a:rPr lang="en-US" dirty="0"/>
              <a:t>increase in prevalence rates of obesity within the last 20 years has taken place over too short a period for the genetic makeup of the population to have changed substantially.</a:t>
            </a:r>
          </a:p>
          <a:p>
            <a:endParaRPr lang="en-US" dirty="0"/>
          </a:p>
        </p:txBody>
      </p:sp>
      <p:pic>
        <p:nvPicPr>
          <p:cNvPr id="6" name="Content Placeholder 5" descr="alice-in-wonderland-4.jpg"/>
          <p:cNvPicPr>
            <a:picLocks noGrp="1" noChangeAspect="1"/>
          </p:cNvPicPr>
          <p:nvPr>
            <p:ph sz="half" idx="2"/>
          </p:nvPr>
        </p:nvPicPr>
        <p:blipFill>
          <a:blip r:embed="rId2" cstate="print"/>
          <a:stretch>
            <a:fillRect/>
          </a:stretch>
        </p:blipFill>
        <p:spPr>
          <a:xfrm>
            <a:off x="4648200" y="914400"/>
            <a:ext cx="4038600" cy="2923946"/>
          </a:xfrm>
        </p:spPr>
      </p:pic>
      <p:sp>
        <p:nvSpPr>
          <p:cNvPr id="5" name="Rectangle 4"/>
          <p:cNvSpPr/>
          <p:nvPr/>
        </p:nvSpPr>
        <p:spPr>
          <a:xfrm>
            <a:off x="304800" y="60960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7" name="Picture 6" descr="article-2546975-1ADF5E3500000578-739_634x423.jpg"/>
          <p:cNvPicPr>
            <a:picLocks noChangeAspect="1"/>
          </p:cNvPicPr>
          <p:nvPr/>
        </p:nvPicPr>
        <p:blipFill>
          <a:blip r:embed="rId3" cstate="print"/>
          <a:stretch>
            <a:fillRect/>
          </a:stretch>
        </p:blipFill>
        <p:spPr>
          <a:xfrm>
            <a:off x="4953000" y="3962400"/>
            <a:ext cx="3886740" cy="259320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The neurobiology of food addiction </a:t>
            </a:r>
            <a:r>
              <a:rPr lang="en-US" sz="3600" b="1" dirty="0" smtClean="0"/>
              <a:t/>
            </a:r>
            <a:br>
              <a:rPr lang="en-US" sz="3600" b="1" dirty="0" smtClean="0"/>
            </a:br>
            <a:r>
              <a:rPr lang="en-US" sz="3600" b="1" dirty="0" smtClean="0"/>
              <a:t>(</a:t>
            </a:r>
            <a:r>
              <a:rPr lang="en-US" sz="3600" b="1" dirty="0"/>
              <a:t>the theory of compulsive overeating</a:t>
            </a:r>
            <a:r>
              <a:rPr lang="en-US" sz="3600" b="1" dirty="0" smtClean="0"/>
              <a:t>)</a:t>
            </a:r>
            <a:endParaRPr lang="en-US" sz="3600" dirty="0"/>
          </a:p>
        </p:txBody>
      </p:sp>
      <p:pic>
        <p:nvPicPr>
          <p:cNvPr id="6" name="Content Placeholder 5" descr="brain_junk_food_090727_mn.jpg"/>
          <p:cNvPicPr>
            <a:picLocks noGrp="1" noChangeAspect="1"/>
          </p:cNvPicPr>
          <p:nvPr>
            <p:ph sz="half" idx="1"/>
          </p:nvPr>
        </p:nvPicPr>
        <p:blipFill>
          <a:blip r:embed="rId2" cstate="print"/>
          <a:stretch>
            <a:fillRect/>
          </a:stretch>
        </p:blipFill>
        <p:spPr>
          <a:xfrm>
            <a:off x="762000" y="1905000"/>
            <a:ext cx="3759200" cy="2819400"/>
          </a:xfrm>
        </p:spPr>
      </p:pic>
      <p:sp>
        <p:nvSpPr>
          <p:cNvPr id="4" name="Content Placeholder 3"/>
          <p:cNvSpPr>
            <a:spLocks noGrp="1"/>
          </p:cNvSpPr>
          <p:nvPr>
            <p:ph sz="half" idx="2"/>
          </p:nvPr>
        </p:nvSpPr>
        <p:spPr>
          <a:xfrm>
            <a:off x="4648200" y="1600200"/>
            <a:ext cx="4343400" cy="4525963"/>
          </a:xfrm>
        </p:spPr>
        <p:txBody>
          <a:bodyPr/>
          <a:lstStyle/>
          <a:p>
            <a:pPr lvl="0"/>
            <a:r>
              <a:rPr lang="en-US" dirty="0"/>
              <a:t>According to this theory, compulsive overeating shares many of the same characteristics as drug addiction. </a:t>
            </a:r>
            <a:endParaRPr lang="en-US" dirty="0" smtClean="0"/>
          </a:p>
          <a:p>
            <a:pPr lvl="0"/>
            <a:r>
              <a:rPr lang="en-US" dirty="0" smtClean="0"/>
              <a:t>Food </a:t>
            </a:r>
            <a:r>
              <a:rPr lang="en-US" dirty="0"/>
              <a:t>craving is related to secretion of dopamine in the brain’s reward circuit.</a:t>
            </a:r>
          </a:p>
          <a:p>
            <a:endParaRPr lang="en-US" dirty="0"/>
          </a:p>
        </p:txBody>
      </p:sp>
      <p:sp>
        <p:nvSpPr>
          <p:cNvPr id="5" name="Rectangle 4"/>
          <p:cNvSpPr/>
          <p:nvPr/>
        </p:nvSpPr>
        <p:spPr>
          <a:xfrm>
            <a:off x="4343400" y="60198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neurobiology of food addiction </a:t>
            </a:r>
            <a:br>
              <a:rPr lang="en-US" b="1" dirty="0" smtClean="0"/>
            </a:br>
            <a:r>
              <a:rPr lang="en-US" b="1" dirty="0" smtClean="0"/>
              <a:t>(the theory of compulsive overeating)</a:t>
            </a:r>
            <a:endParaRPr lang="en-US" dirty="0"/>
          </a:p>
        </p:txBody>
      </p:sp>
      <p:sp>
        <p:nvSpPr>
          <p:cNvPr id="3" name="Content Placeholder 2"/>
          <p:cNvSpPr>
            <a:spLocks noGrp="1"/>
          </p:cNvSpPr>
          <p:nvPr>
            <p:ph sz="half" idx="1"/>
          </p:nvPr>
        </p:nvSpPr>
        <p:spPr>
          <a:xfrm>
            <a:off x="304800" y="1600200"/>
            <a:ext cx="4191000" cy="4800600"/>
          </a:xfrm>
        </p:spPr>
        <p:txBody>
          <a:bodyPr/>
          <a:lstStyle/>
          <a:p>
            <a:pPr lvl="0"/>
            <a:r>
              <a:rPr lang="en-US" dirty="0"/>
              <a:t>Dopamine is associated with motivation and goal-directed behavior (anticipation) and the body’s natural </a:t>
            </a:r>
            <a:r>
              <a:rPr lang="en-US" dirty="0" err="1"/>
              <a:t>opioids</a:t>
            </a:r>
            <a:r>
              <a:rPr lang="en-US" dirty="0"/>
              <a:t> are associated with the pleasure of eating the desired food (especially sugar and fat).</a:t>
            </a:r>
          </a:p>
          <a:p>
            <a:endParaRPr lang="en-US" dirty="0"/>
          </a:p>
        </p:txBody>
      </p:sp>
      <p:pic>
        <p:nvPicPr>
          <p:cNvPr id="6" name="Content Placeholder 5" descr="download (1).jpg"/>
          <p:cNvPicPr>
            <a:picLocks noGrp="1" noChangeAspect="1"/>
          </p:cNvPicPr>
          <p:nvPr>
            <p:ph sz="half" idx="2"/>
          </p:nvPr>
        </p:nvPicPr>
        <p:blipFill>
          <a:blip r:embed="rId2" cstate="print"/>
          <a:stretch>
            <a:fillRect/>
          </a:stretch>
        </p:blipFill>
        <p:spPr>
          <a:xfrm>
            <a:off x="5257800" y="1600200"/>
            <a:ext cx="2286000" cy="1562100"/>
          </a:xfrm>
        </p:spPr>
      </p:pic>
      <p:sp>
        <p:nvSpPr>
          <p:cNvPr id="5" name="Rectangle 4"/>
          <p:cNvSpPr/>
          <p:nvPr/>
        </p:nvSpPr>
        <p:spPr>
          <a:xfrm>
            <a:off x="228600" y="59436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7" name="Picture 6" descr="download (2).jpg"/>
          <p:cNvPicPr>
            <a:picLocks noChangeAspect="1"/>
          </p:cNvPicPr>
          <p:nvPr/>
        </p:nvPicPr>
        <p:blipFill>
          <a:blip r:embed="rId3" cstate="print"/>
          <a:stretch>
            <a:fillRect/>
          </a:stretch>
        </p:blipFill>
        <p:spPr>
          <a:xfrm>
            <a:off x="5105400" y="3962400"/>
            <a:ext cx="3517624" cy="2362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neurobiology of food addiction </a:t>
            </a:r>
            <a:br>
              <a:rPr lang="en-US" b="1" dirty="0" smtClean="0"/>
            </a:br>
            <a:r>
              <a:rPr lang="en-US" b="1" dirty="0" smtClean="0"/>
              <a:t>(the theory of compulsive overeating)</a:t>
            </a:r>
            <a:endParaRPr lang="en-US" dirty="0"/>
          </a:p>
        </p:txBody>
      </p:sp>
      <p:pic>
        <p:nvPicPr>
          <p:cNvPr id="6" name="Content Placeholder 5" descr="sugar-is-addictive.jpeg"/>
          <p:cNvPicPr>
            <a:picLocks noGrp="1" noChangeAspect="1"/>
          </p:cNvPicPr>
          <p:nvPr>
            <p:ph sz="half" idx="1"/>
          </p:nvPr>
        </p:nvPicPr>
        <p:blipFill>
          <a:blip r:embed="rId2" cstate="print"/>
          <a:stretch>
            <a:fillRect/>
          </a:stretch>
        </p:blipFill>
        <p:spPr>
          <a:xfrm>
            <a:off x="457200" y="1752600"/>
            <a:ext cx="4038600" cy="1498190"/>
          </a:xfrm>
        </p:spPr>
      </p:pic>
      <p:sp>
        <p:nvSpPr>
          <p:cNvPr id="4" name="Content Placeholder 3"/>
          <p:cNvSpPr>
            <a:spLocks noGrp="1"/>
          </p:cNvSpPr>
          <p:nvPr>
            <p:ph sz="half" idx="2"/>
          </p:nvPr>
        </p:nvSpPr>
        <p:spPr/>
        <p:txBody>
          <a:bodyPr>
            <a:normAutofit fontScale="85000" lnSpcReduction="10000"/>
          </a:bodyPr>
          <a:lstStyle/>
          <a:p>
            <a:pPr lvl="0"/>
            <a:r>
              <a:rPr lang="en-US" dirty="0"/>
              <a:t>People may become addicted to addictive substances such as nicotine and alcohol but research indicates that people can also become addicted to sugar. </a:t>
            </a:r>
            <a:endParaRPr lang="en-US" dirty="0" smtClean="0"/>
          </a:p>
          <a:p>
            <a:pPr lvl="0"/>
            <a:r>
              <a:rPr lang="en-US" dirty="0" smtClean="0"/>
              <a:t>Sugar </a:t>
            </a:r>
            <a:r>
              <a:rPr lang="en-US" dirty="0"/>
              <a:t>addicts experience the same withdrawal symptoms seen with those addicted to classic drugs of abuse when they are deprived of their drug.</a:t>
            </a:r>
          </a:p>
        </p:txBody>
      </p:sp>
      <p:sp>
        <p:nvSpPr>
          <p:cNvPr id="5" name="Rectangle 4"/>
          <p:cNvSpPr/>
          <p:nvPr/>
        </p:nvSpPr>
        <p:spPr>
          <a:xfrm>
            <a:off x="4267200" y="60198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7" name="Picture 6" descr="sugar-cravings-low-carb.jpg"/>
          <p:cNvPicPr>
            <a:picLocks noChangeAspect="1"/>
          </p:cNvPicPr>
          <p:nvPr/>
        </p:nvPicPr>
        <p:blipFill>
          <a:blip r:embed="rId3" cstate="print"/>
          <a:stretch>
            <a:fillRect/>
          </a:stretch>
        </p:blipFill>
        <p:spPr>
          <a:xfrm>
            <a:off x="228600" y="3352800"/>
            <a:ext cx="2349500" cy="1762125"/>
          </a:xfrm>
          <a:prstGeom prst="rect">
            <a:avLst/>
          </a:prstGeom>
        </p:spPr>
      </p:pic>
      <p:pic>
        <p:nvPicPr>
          <p:cNvPr id="8" name="Picture 7" descr="sugarwithdrawltext_zps22a8c1d6.jpg"/>
          <p:cNvPicPr>
            <a:picLocks noChangeAspect="1"/>
          </p:cNvPicPr>
          <p:nvPr/>
        </p:nvPicPr>
        <p:blipFill>
          <a:blip r:embed="rId4" cstate="print"/>
          <a:stretch>
            <a:fillRect/>
          </a:stretch>
        </p:blipFill>
        <p:spPr>
          <a:xfrm>
            <a:off x="2895599" y="4343400"/>
            <a:ext cx="1915499" cy="1600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fontScale="90000"/>
          </a:bodyPr>
          <a:lstStyle/>
          <a:p>
            <a:r>
              <a:rPr lang="en-US" b="1" dirty="0" smtClean="0"/>
              <a:t>The neurobiology of food addiction </a:t>
            </a:r>
            <a:br>
              <a:rPr lang="en-US" b="1" dirty="0" smtClean="0"/>
            </a:br>
            <a:r>
              <a:rPr lang="en-US" b="1" dirty="0" smtClean="0"/>
              <a:t>(the theory of compulsive overeating)</a:t>
            </a:r>
            <a:endParaRPr lang="en-US" dirty="0"/>
          </a:p>
        </p:txBody>
      </p:sp>
      <p:sp>
        <p:nvSpPr>
          <p:cNvPr id="3" name="Content Placeholder 2"/>
          <p:cNvSpPr>
            <a:spLocks noGrp="1"/>
          </p:cNvSpPr>
          <p:nvPr>
            <p:ph sz="half" idx="1"/>
          </p:nvPr>
        </p:nvSpPr>
        <p:spPr>
          <a:xfrm>
            <a:off x="228600" y="1600200"/>
            <a:ext cx="4267200" cy="5181600"/>
          </a:xfrm>
        </p:spPr>
        <p:txBody>
          <a:bodyPr>
            <a:normAutofit fontScale="85000" lnSpcReduction="20000"/>
          </a:bodyPr>
          <a:lstStyle/>
          <a:p>
            <a:r>
              <a:rPr lang="en-US" dirty="0" err="1"/>
              <a:t>Kesler</a:t>
            </a:r>
            <a:r>
              <a:rPr lang="en-US" dirty="0"/>
              <a:t> (2009) argues in his book The End of Overeating that manufactured food contains high amounts of sugar, fat, and salt that naturally stimulate the brain to release dopamine. </a:t>
            </a:r>
            <a:endParaRPr lang="en-US" dirty="0" smtClean="0"/>
          </a:p>
          <a:p>
            <a:r>
              <a:rPr lang="en-US" dirty="0" smtClean="0"/>
              <a:t>Such </a:t>
            </a:r>
            <a:r>
              <a:rPr lang="en-US" dirty="0"/>
              <a:t>foods are experienced as pleasurable and the brain gets wired so that dopamine pathways are activated by specific cues (or stimuli) such as smells, the sign of a fast-food restaurant or the mere thought of the preferred food.</a:t>
            </a:r>
          </a:p>
          <a:p>
            <a:endParaRPr lang="en-US" dirty="0"/>
          </a:p>
        </p:txBody>
      </p:sp>
      <p:pic>
        <p:nvPicPr>
          <p:cNvPr id="6" name="Content Placeholder 5" descr="sugar-addiction-info.jpg"/>
          <p:cNvPicPr>
            <a:picLocks noGrp="1" noChangeAspect="1"/>
          </p:cNvPicPr>
          <p:nvPr>
            <p:ph sz="half" idx="2"/>
          </p:nvPr>
        </p:nvPicPr>
        <p:blipFill>
          <a:blip r:embed="rId2" cstate="print"/>
          <a:stretch>
            <a:fillRect/>
          </a:stretch>
        </p:blipFill>
        <p:spPr>
          <a:xfrm>
            <a:off x="4572000" y="1295400"/>
            <a:ext cx="4038600" cy="3226490"/>
          </a:xfrm>
        </p:spPr>
      </p:pic>
      <p:sp>
        <p:nvSpPr>
          <p:cNvPr id="5" name="Rectangle 4"/>
          <p:cNvSpPr/>
          <p:nvPr/>
        </p:nvSpPr>
        <p:spPr>
          <a:xfrm>
            <a:off x="4191000" y="6211669"/>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7" name="Picture 6" descr="download (3).jpg"/>
          <p:cNvPicPr>
            <a:picLocks noChangeAspect="1"/>
          </p:cNvPicPr>
          <p:nvPr/>
        </p:nvPicPr>
        <p:blipFill>
          <a:blip r:embed="rId3" cstate="print"/>
          <a:stretch>
            <a:fillRect/>
          </a:stretch>
        </p:blipFill>
        <p:spPr>
          <a:xfrm>
            <a:off x="5410200" y="4419600"/>
            <a:ext cx="2857500" cy="1600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Sociocultural </a:t>
            </a:r>
            <a:r>
              <a:rPr lang="en-US" b="1" dirty="0" smtClean="0"/>
              <a:t>factors</a:t>
            </a:r>
            <a:r>
              <a:rPr lang="en-US" dirty="0" smtClean="0"/>
              <a:t> of Obesity</a:t>
            </a:r>
            <a:endParaRPr lang="en-US" dirty="0"/>
          </a:p>
        </p:txBody>
      </p:sp>
      <p:pic>
        <p:nvPicPr>
          <p:cNvPr id="6" name="Content Placeholder 5" descr="obesity-in-us-web.jpg"/>
          <p:cNvPicPr>
            <a:picLocks noGrp="1" noChangeAspect="1"/>
          </p:cNvPicPr>
          <p:nvPr>
            <p:ph idx="1"/>
          </p:nvPr>
        </p:nvPicPr>
        <p:blipFill>
          <a:blip r:embed="rId2" cstate="print"/>
          <a:stretch>
            <a:fillRect/>
          </a:stretch>
        </p:blipFill>
        <p:spPr>
          <a:xfrm>
            <a:off x="1714500" y="1648619"/>
            <a:ext cx="5715000" cy="4429125"/>
          </a:xfrm>
        </p:spPr>
      </p:pic>
      <p:sp>
        <p:nvSpPr>
          <p:cNvPr id="4" name="Rectangle 3"/>
          <p:cNvSpPr/>
          <p:nvPr/>
        </p:nvSpPr>
        <p:spPr>
          <a:xfrm>
            <a:off x="3581400" y="60960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Sedentary lifestyle and change in eating </a:t>
            </a:r>
            <a:r>
              <a:rPr lang="en-US" b="1" i="1" dirty="0" smtClean="0"/>
              <a:t>patterns</a:t>
            </a:r>
            <a:endParaRPr lang="en-US" dirty="0"/>
          </a:p>
        </p:txBody>
      </p:sp>
      <p:pic>
        <p:nvPicPr>
          <p:cNvPr id="6" name="Content Placeholder 5" descr="fat_kids_1358050c.jpg"/>
          <p:cNvPicPr>
            <a:picLocks noGrp="1" noChangeAspect="1"/>
          </p:cNvPicPr>
          <p:nvPr>
            <p:ph sz="half" idx="1"/>
          </p:nvPr>
        </p:nvPicPr>
        <p:blipFill>
          <a:blip r:embed="rId2" cstate="print"/>
          <a:stretch>
            <a:fillRect/>
          </a:stretch>
        </p:blipFill>
        <p:spPr>
          <a:xfrm>
            <a:off x="533400" y="1447800"/>
            <a:ext cx="3505200" cy="2194560"/>
          </a:xfrm>
        </p:spPr>
      </p:pic>
      <p:sp>
        <p:nvSpPr>
          <p:cNvPr id="4" name="Content Placeholder 3"/>
          <p:cNvSpPr>
            <a:spLocks noGrp="1"/>
          </p:cNvSpPr>
          <p:nvPr>
            <p:ph sz="half" idx="2"/>
          </p:nvPr>
        </p:nvSpPr>
        <p:spPr>
          <a:xfrm>
            <a:off x="4648200" y="1600200"/>
            <a:ext cx="4343400" cy="4525963"/>
          </a:xfrm>
        </p:spPr>
        <p:txBody>
          <a:bodyPr>
            <a:normAutofit lnSpcReduction="10000"/>
          </a:bodyPr>
          <a:lstStyle/>
          <a:p>
            <a:pPr lvl="0"/>
            <a:r>
              <a:rPr lang="en-US" dirty="0" smtClean="0"/>
              <a:t>Jeffery (2001) argues that the current epidemic of obesity is caused by lack of physical activity (i.e. sedentary lifestyle due to the use of cars and increased television viewing) and eating behavior (e.g. eating processed food high in energy).</a:t>
            </a:r>
          </a:p>
          <a:p>
            <a:endParaRPr lang="en-US" dirty="0"/>
          </a:p>
        </p:txBody>
      </p:sp>
      <p:sp>
        <p:nvSpPr>
          <p:cNvPr id="5" name="Rectangle 4"/>
          <p:cNvSpPr/>
          <p:nvPr/>
        </p:nvSpPr>
        <p:spPr>
          <a:xfrm>
            <a:off x="4343400" y="60198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7" name="Picture 6" descr="Wall-E-2-fat-humans.jpg"/>
          <p:cNvPicPr>
            <a:picLocks noChangeAspect="1"/>
          </p:cNvPicPr>
          <p:nvPr/>
        </p:nvPicPr>
        <p:blipFill>
          <a:blip r:embed="rId3" cstate="print"/>
          <a:stretch>
            <a:fillRect/>
          </a:stretch>
        </p:blipFill>
        <p:spPr>
          <a:xfrm>
            <a:off x="381000" y="3810000"/>
            <a:ext cx="4314044" cy="17947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Sedentary lifestyle and change in eating patterns</a:t>
            </a:r>
            <a:endParaRPr lang="en-US" dirty="0"/>
          </a:p>
        </p:txBody>
      </p:sp>
      <p:sp>
        <p:nvSpPr>
          <p:cNvPr id="3" name="Content Placeholder 2"/>
          <p:cNvSpPr>
            <a:spLocks noGrp="1"/>
          </p:cNvSpPr>
          <p:nvPr>
            <p:ph sz="half" idx="1"/>
          </p:nvPr>
        </p:nvSpPr>
        <p:spPr>
          <a:xfrm>
            <a:off x="228600" y="1600200"/>
            <a:ext cx="4267200" cy="5029200"/>
          </a:xfrm>
        </p:spPr>
        <p:txBody>
          <a:bodyPr>
            <a:normAutofit fontScale="85000" lnSpcReduction="10000"/>
          </a:bodyPr>
          <a:lstStyle/>
          <a:p>
            <a:pPr lvl="0"/>
            <a:r>
              <a:rPr lang="en-US" dirty="0" smtClean="0"/>
              <a:t>Prentice and </a:t>
            </a:r>
            <a:r>
              <a:rPr lang="en-US" dirty="0" err="1" smtClean="0"/>
              <a:t>Jebb</a:t>
            </a:r>
            <a:r>
              <a:rPr lang="en-US" dirty="0" smtClean="0"/>
              <a:t> (1995) examined changes in physical activity in a British sample. </a:t>
            </a:r>
          </a:p>
          <a:p>
            <a:pPr lvl="0"/>
            <a:r>
              <a:rPr lang="en-US" dirty="0" smtClean="0"/>
              <a:t>There was a positive correlation between increase in obesity and car ownership and television viewing. </a:t>
            </a:r>
          </a:p>
          <a:p>
            <a:pPr lvl="0"/>
            <a:r>
              <a:rPr lang="en-US" dirty="0" smtClean="0"/>
              <a:t>The data supports the idea of a relationship between sedentary lifestyle and increase in obesity rates but correlational research cannot establish a cause -effect relationship.</a:t>
            </a:r>
          </a:p>
          <a:p>
            <a:endParaRPr lang="en-US" dirty="0"/>
          </a:p>
        </p:txBody>
      </p:sp>
      <p:pic>
        <p:nvPicPr>
          <p:cNvPr id="6" name="Content Placeholder 5" descr="aaf43368125159b365f19701f8e8528b.jpg"/>
          <p:cNvPicPr>
            <a:picLocks noGrp="1" noChangeAspect="1"/>
          </p:cNvPicPr>
          <p:nvPr>
            <p:ph sz="half" idx="2"/>
          </p:nvPr>
        </p:nvPicPr>
        <p:blipFill>
          <a:blip r:embed="rId2" cstate="print"/>
          <a:stretch>
            <a:fillRect/>
          </a:stretch>
        </p:blipFill>
        <p:spPr>
          <a:xfrm>
            <a:off x="6705600" y="2819400"/>
            <a:ext cx="2247900" cy="3371850"/>
          </a:xfrm>
        </p:spPr>
      </p:pic>
      <p:sp>
        <p:nvSpPr>
          <p:cNvPr id="5" name="Rectangle 4"/>
          <p:cNvSpPr/>
          <p:nvPr/>
        </p:nvSpPr>
        <p:spPr>
          <a:xfrm>
            <a:off x="4267200" y="6211669"/>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7" name="Picture 6" descr="does-this-seatbelt-make-me-look-fat.jpg"/>
          <p:cNvPicPr>
            <a:picLocks noChangeAspect="1"/>
          </p:cNvPicPr>
          <p:nvPr/>
        </p:nvPicPr>
        <p:blipFill>
          <a:blip r:embed="rId3" cstate="print"/>
          <a:stretch>
            <a:fillRect/>
          </a:stretch>
        </p:blipFill>
        <p:spPr>
          <a:xfrm>
            <a:off x="4419600" y="1524000"/>
            <a:ext cx="2286000" cy="2286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Food promotion and eating behavior</a:t>
            </a:r>
            <a:endParaRPr lang="en-US" dirty="0"/>
          </a:p>
        </p:txBody>
      </p:sp>
      <p:pic>
        <p:nvPicPr>
          <p:cNvPr id="6" name="Content Placeholder 5" descr="happy-meal-20130926.jpg"/>
          <p:cNvPicPr>
            <a:picLocks noGrp="1" noChangeAspect="1"/>
          </p:cNvPicPr>
          <p:nvPr>
            <p:ph sz="half" idx="1"/>
          </p:nvPr>
        </p:nvPicPr>
        <p:blipFill>
          <a:blip r:embed="rId2" cstate="print"/>
          <a:stretch>
            <a:fillRect/>
          </a:stretch>
        </p:blipFill>
        <p:spPr>
          <a:xfrm>
            <a:off x="6096000" y="3429000"/>
            <a:ext cx="2286000" cy="2286000"/>
          </a:xfrm>
        </p:spPr>
      </p:pic>
      <p:sp>
        <p:nvSpPr>
          <p:cNvPr id="4" name="Content Placeholder 3"/>
          <p:cNvSpPr>
            <a:spLocks noGrp="1"/>
          </p:cNvSpPr>
          <p:nvPr>
            <p:ph sz="half" idx="2"/>
          </p:nvPr>
        </p:nvSpPr>
        <p:spPr>
          <a:xfrm>
            <a:off x="5334000" y="1066800"/>
            <a:ext cx="4038600" cy="4525963"/>
          </a:xfrm>
        </p:spPr>
        <p:txBody>
          <a:bodyPr/>
          <a:lstStyle/>
          <a:p>
            <a:r>
              <a:rPr lang="en-US" dirty="0" smtClean="0"/>
              <a:t>a possible cause of obesity in the way the food industry use food packaging to present products as “fun food”.</a:t>
            </a:r>
            <a:endParaRPr lang="en-US" dirty="0"/>
          </a:p>
        </p:txBody>
      </p:sp>
      <p:sp>
        <p:nvSpPr>
          <p:cNvPr id="5" name="Rectangle 4"/>
          <p:cNvSpPr/>
          <p:nvPr/>
        </p:nvSpPr>
        <p:spPr>
          <a:xfrm>
            <a:off x="4419600" y="59436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7" name="Picture 6" descr="cereals.jpg"/>
          <p:cNvPicPr>
            <a:picLocks noChangeAspect="1"/>
          </p:cNvPicPr>
          <p:nvPr/>
        </p:nvPicPr>
        <p:blipFill>
          <a:blip r:embed="rId3" cstate="print"/>
          <a:stretch>
            <a:fillRect/>
          </a:stretch>
        </p:blipFill>
        <p:spPr>
          <a:xfrm>
            <a:off x="533400" y="1676400"/>
            <a:ext cx="3962400" cy="3962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smtClean="0"/>
              <a:t>Socioeconomic factors of obesity</a:t>
            </a:r>
            <a:endParaRPr lang="en-US" dirty="0"/>
          </a:p>
        </p:txBody>
      </p:sp>
      <p:sp>
        <p:nvSpPr>
          <p:cNvPr id="3" name="Content Placeholder 2"/>
          <p:cNvSpPr>
            <a:spLocks noGrp="1"/>
          </p:cNvSpPr>
          <p:nvPr>
            <p:ph sz="half" idx="1"/>
          </p:nvPr>
        </p:nvSpPr>
        <p:spPr/>
        <p:txBody>
          <a:bodyPr/>
          <a:lstStyle/>
          <a:p>
            <a:r>
              <a:rPr lang="en-US" dirty="0" smtClean="0"/>
              <a:t>Research shows a consistent link between low socioeconomic status and high rates of obesity.</a:t>
            </a:r>
          </a:p>
          <a:p>
            <a:endParaRPr lang="en-US" dirty="0"/>
          </a:p>
        </p:txBody>
      </p:sp>
      <p:pic>
        <p:nvPicPr>
          <p:cNvPr id="6" name="Content Placeholder 5" descr="imagesbub.jpg"/>
          <p:cNvPicPr>
            <a:picLocks noGrp="1" noChangeAspect="1"/>
          </p:cNvPicPr>
          <p:nvPr>
            <p:ph sz="half" idx="2"/>
          </p:nvPr>
        </p:nvPicPr>
        <p:blipFill>
          <a:blip r:embed="rId2" cstate="print"/>
          <a:stretch>
            <a:fillRect/>
          </a:stretch>
        </p:blipFill>
        <p:spPr>
          <a:xfrm>
            <a:off x="4648200" y="1219200"/>
            <a:ext cx="2100263" cy="2056959"/>
          </a:xfrm>
        </p:spPr>
      </p:pic>
      <p:sp>
        <p:nvSpPr>
          <p:cNvPr id="5" name="Rectangle 4"/>
          <p:cNvSpPr/>
          <p:nvPr/>
        </p:nvSpPr>
        <p:spPr>
          <a:xfrm>
            <a:off x="304800" y="60960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7" name="Picture 6" descr="nicolabu61.jpg"/>
          <p:cNvPicPr>
            <a:picLocks noChangeAspect="1"/>
          </p:cNvPicPr>
          <p:nvPr/>
        </p:nvPicPr>
        <p:blipFill>
          <a:blip r:embed="rId3" cstate="print"/>
          <a:stretch>
            <a:fillRect/>
          </a:stretch>
        </p:blipFill>
        <p:spPr>
          <a:xfrm>
            <a:off x="5638800" y="3657600"/>
            <a:ext cx="2926080" cy="27797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Socioeconomic factors of obesity</a:t>
            </a:r>
            <a:endParaRPr lang="en-US" dirty="0"/>
          </a:p>
        </p:txBody>
      </p:sp>
      <p:pic>
        <p:nvPicPr>
          <p:cNvPr id="6" name="Content Placeholder 5" descr="tumblr_mz7kpt4pAR1rn4qwao1_250.gif"/>
          <p:cNvPicPr>
            <a:picLocks noGrp="1" noChangeAspect="1"/>
          </p:cNvPicPr>
          <p:nvPr>
            <p:ph sz="half" idx="1"/>
          </p:nvPr>
        </p:nvPicPr>
        <p:blipFill>
          <a:blip r:embed="rId2" cstate="print"/>
          <a:stretch>
            <a:fillRect/>
          </a:stretch>
        </p:blipFill>
        <p:spPr>
          <a:xfrm>
            <a:off x="762000" y="1295400"/>
            <a:ext cx="2333625" cy="2333625"/>
          </a:xfrm>
        </p:spPr>
      </p:pic>
      <p:sp>
        <p:nvSpPr>
          <p:cNvPr id="4" name="Content Placeholder 3"/>
          <p:cNvSpPr>
            <a:spLocks noGrp="1"/>
          </p:cNvSpPr>
          <p:nvPr>
            <p:ph sz="half" idx="2"/>
          </p:nvPr>
        </p:nvSpPr>
        <p:spPr/>
        <p:txBody>
          <a:bodyPr>
            <a:normAutofit fontScale="92500" lnSpcReduction="20000"/>
          </a:bodyPr>
          <a:lstStyle/>
          <a:p>
            <a:pPr lvl="0"/>
            <a:r>
              <a:rPr lang="en-US" dirty="0" smtClean="0"/>
              <a:t>Petersen (2006) found an increased polarization in regard to health. </a:t>
            </a:r>
          </a:p>
          <a:p>
            <a:pPr lvl="0"/>
            <a:r>
              <a:rPr lang="en-US" dirty="0" smtClean="0"/>
              <a:t>People with higher education eat more healthy food and exercise more. </a:t>
            </a:r>
          </a:p>
          <a:p>
            <a:pPr lvl="0"/>
            <a:r>
              <a:rPr lang="en-US" dirty="0" smtClean="0"/>
              <a:t>They are also more likely to respond positively to recommendations from health campaigns on how to stay healthy.</a:t>
            </a:r>
          </a:p>
          <a:p>
            <a:endParaRPr lang="en-US" dirty="0"/>
          </a:p>
        </p:txBody>
      </p:sp>
      <p:sp>
        <p:nvSpPr>
          <p:cNvPr id="5" name="Rectangle 4"/>
          <p:cNvSpPr/>
          <p:nvPr/>
        </p:nvSpPr>
        <p:spPr>
          <a:xfrm>
            <a:off x="4343400" y="60198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7" name="Picture 6" descr="girls eating sushi-filtered.jpg"/>
          <p:cNvPicPr>
            <a:picLocks noChangeAspect="1"/>
          </p:cNvPicPr>
          <p:nvPr/>
        </p:nvPicPr>
        <p:blipFill>
          <a:blip r:embed="rId3" cstate="print"/>
          <a:stretch>
            <a:fillRect/>
          </a:stretch>
        </p:blipFill>
        <p:spPr>
          <a:xfrm>
            <a:off x="838200" y="3886200"/>
            <a:ext cx="2552700" cy="26193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additive="base">
                                        <p:cTn id="3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Cognitive factors</a:t>
            </a:r>
            <a:r>
              <a:rPr lang="en-US" dirty="0" smtClean="0"/>
              <a:t> of obesity</a:t>
            </a:r>
            <a:endParaRPr lang="en-US" dirty="0"/>
          </a:p>
        </p:txBody>
      </p:sp>
      <p:sp>
        <p:nvSpPr>
          <p:cNvPr id="3" name="Content Placeholder 2"/>
          <p:cNvSpPr>
            <a:spLocks noGrp="1"/>
          </p:cNvSpPr>
          <p:nvPr>
            <p:ph sz="half" idx="1"/>
          </p:nvPr>
        </p:nvSpPr>
        <p:spPr>
          <a:xfrm>
            <a:off x="152400" y="1600200"/>
            <a:ext cx="4343400" cy="4525963"/>
          </a:xfrm>
        </p:spPr>
        <p:txBody>
          <a:bodyPr/>
          <a:lstStyle/>
          <a:p>
            <a:pPr lvl="0"/>
            <a:r>
              <a:rPr lang="en-US" dirty="0" smtClean="0"/>
              <a:t>People who diet typically replace physiological hunger sensations with “cognitive restraint”, i.e. they put a limit on what they can eat.</a:t>
            </a:r>
          </a:p>
          <a:p>
            <a:endParaRPr lang="en-US" dirty="0"/>
          </a:p>
        </p:txBody>
      </p:sp>
      <p:pic>
        <p:nvPicPr>
          <p:cNvPr id="6" name="Content Placeholder 5" descr="man_dieting.jpg"/>
          <p:cNvPicPr>
            <a:picLocks noGrp="1" noChangeAspect="1"/>
          </p:cNvPicPr>
          <p:nvPr>
            <p:ph sz="half" idx="2"/>
          </p:nvPr>
        </p:nvPicPr>
        <p:blipFill>
          <a:blip r:embed="rId2" cstate="print"/>
          <a:stretch>
            <a:fillRect/>
          </a:stretch>
        </p:blipFill>
        <p:spPr>
          <a:xfrm>
            <a:off x="4953000" y="1828800"/>
            <a:ext cx="2857500" cy="2266950"/>
          </a:xfrm>
        </p:spPr>
      </p:pic>
      <p:sp>
        <p:nvSpPr>
          <p:cNvPr id="5" name="Rectangle 4"/>
          <p:cNvSpPr/>
          <p:nvPr/>
        </p:nvSpPr>
        <p:spPr>
          <a:xfrm>
            <a:off x="228600" y="60198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Cognitive factors</a:t>
            </a:r>
            <a:r>
              <a:rPr lang="en-US" dirty="0" smtClean="0"/>
              <a:t> of obesity</a:t>
            </a:r>
            <a:endParaRPr lang="en-US" dirty="0"/>
          </a:p>
        </p:txBody>
      </p:sp>
      <p:pic>
        <p:nvPicPr>
          <p:cNvPr id="6" name="Content Placeholder 5" descr="dieting-woman.jpg"/>
          <p:cNvPicPr>
            <a:picLocks noGrp="1" noChangeAspect="1"/>
          </p:cNvPicPr>
          <p:nvPr>
            <p:ph sz="half" idx="1"/>
          </p:nvPr>
        </p:nvPicPr>
        <p:blipFill>
          <a:blip r:embed="rId2" cstate="print"/>
          <a:stretch>
            <a:fillRect/>
          </a:stretch>
        </p:blipFill>
        <p:spPr>
          <a:xfrm>
            <a:off x="914400" y="1143000"/>
            <a:ext cx="2921000" cy="2190750"/>
          </a:xfrm>
        </p:spPr>
      </p:pic>
      <p:sp>
        <p:nvSpPr>
          <p:cNvPr id="4" name="Content Placeholder 3"/>
          <p:cNvSpPr>
            <a:spLocks noGrp="1"/>
          </p:cNvSpPr>
          <p:nvPr>
            <p:ph sz="half" idx="2"/>
          </p:nvPr>
        </p:nvSpPr>
        <p:spPr/>
        <p:txBody>
          <a:bodyPr>
            <a:normAutofit fontScale="92500" lnSpcReduction="20000"/>
          </a:bodyPr>
          <a:lstStyle/>
          <a:p>
            <a:pPr lvl="0"/>
            <a:r>
              <a:rPr lang="en-US" b="1" i="1" dirty="0" smtClean="0"/>
              <a:t>Restraint theory </a:t>
            </a:r>
            <a:r>
              <a:rPr lang="en-US" dirty="0" smtClean="0"/>
              <a:t>predicts that extreme cognitive restraint is likely to make an individual more responsive to external cues (e.g. smell of food) or emotional events (e.g. stress or feeling down because weight loss is very small). </a:t>
            </a:r>
          </a:p>
          <a:p>
            <a:pPr lvl="0"/>
            <a:r>
              <a:rPr lang="en-US" dirty="0" smtClean="0"/>
              <a:t>They often experience a “loss of control” that ends in overeating.</a:t>
            </a:r>
            <a:endParaRPr lang="en-US" dirty="0"/>
          </a:p>
        </p:txBody>
      </p:sp>
      <p:sp>
        <p:nvSpPr>
          <p:cNvPr id="5" name="Rectangle 4"/>
          <p:cNvSpPr/>
          <p:nvPr/>
        </p:nvSpPr>
        <p:spPr>
          <a:xfrm>
            <a:off x="4343400" y="60960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7" name="Picture 6" descr="15290971_s-282x300.jpg"/>
          <p:cNvPicPr>
            <a:picLocks noChangeAspect="1"/>
          </p:cNvPicPr>
          <p:nvPr/>
        </p:nvPicPr>
        <p:blipFill>
          <a:blip r:embed="rId3" cstate="print"/>
          <a:stretch>
            <a:fillRect/>
          </a:stretch>
        </p:blipFill>
        <p:spPr>
          <a:xfrm>
            <a:off x="838200" y="3352800"/>
            <a:ext cx="2865120" cy="304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Cognitive factors</a:t>
            </a:r>
            <a:r>
              <a:rPr lang="en-US" dirty="0" smtClean="0"/>
              <a:t> of obesity</a:t>
            </a:r>
            <a:endParaRPr lang="en-US" dirty="0"/>
          </a:p>
        </p:txBody>
      </p:sp>
      <p:sp>
        <p:nvSpPr>
          <p:cNvPr id="3" name="Content Placeholder 2"/>
          <p:cNvSpPr>
            <a:spLocks noGrp="1"/>
          </p:cNvSpPr>
          <p:nvPr>
            <p:ph sz="half" idx="1"/>
          </p:nvPr>
        </p:nvSpPr>
        <p:spPr/>
        <p:txBody>
          <a:bodyPr>
            <a:normAutofit/>
          </a:bodyPr>
          <a:lstStyle/>
          <a:p>
            <a:pPr lvl="0"/>
            <a:r>
              <a:rPr lang="en-US" dirty="0" smtClean="0"/>
              <a:t>This is partly explained in terms of the </a:t>
            </a:r>
            <a:r>
              <a:rPr lang="en-US" b="1" i="1" dirty="0" smtClean="0"/>
              <a:t>false hope syndrome </a:t>
            </a:r>
            <a:r>
              <a:rPr lang="en-US" dirty="0" smtClean="0"/>
              <a:t>(</a:t>
            </a:r>
            <a:r>
              <a:rPr lang="en-US" dirty="0" err="1" smtClean="0"/>
              <a:t>Polivy</a:t>
            </a:r>
            <a:r>
              <a:rPr lang="en-US" dirty="0" smtClean="0"/>
              <a:t>, 2001). </a:t>
            </a:r>
          </a:p>
          <a:p>
            <a:pPr lvl="0"/>
            <a:r>
              <a:rPr lang="en-US" dirty="0" smtClean="0"/>
              <a:t>It seems that obese dieters often set unrealistic goals and are overly optimistic as to how quickly they can lose weight. </a:t>
            </a:r>
          </a:p>
          <a:p>
            <a:endParaRPr lang="en-US" dirty="0"/>
          </a:p>
        </p:txBody>
      </p:sp>
      <p:pic>
        <p:nvPicPr>
          <p:cNvPr id="6" name="Content Placeholder 5" descr="changelife.jpg"/>
          <p:cNvPicPr>
            <a:picLocks noGrp="1" noChangeAspect="1"/>
          </p:cNvPicPr>
          <p:nvPr>
            <p:ph sz="half" idx="2"/>
          </p:nvPr>
        </p:nvPicPr>
        <p:blipFill>
          <a:blip r:embed="rId2" cstate="print"/>
          <a:stretch>
            <a:fillRect/>
          </a:stretch>
        </p:blipFill>
        <p:spPr>
          <a:xfrm>
            <a:off x="4572000" y="1447800"/>
            <a:ext cx="3810000" cy="1914525"/>
          </a:xfrm>
        </p:spPr>
      </p:pic>
      <p:sp>
        <p:nvSpPr>
          <p:cNvPr id="5" name="Rectangle 4"/>
          <p:cNvSpPr/>
          <p:nvPr/>
        </p:nvSpPr>
        <p:spPr>
          <a:xfrm>
            <a:off x="228600" y="59436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7" name="Picture 6" descr="before-after.jpg"/>
          <p:cNvPicPr>
            <a:picLocks noChangeAspect="1"/>
          </p:cNvPicPr>
          <p:nvPr/>
        </p:nvPicPr>
        <p:blipFill>
          <a:blip r:embed="rId3" cstate="print"/>
          <a:stretch>
            <a:fillRect/>
          </a:stretch>
        </p:blipFill>
        <p:spPr>
          <a:xfrm>
            <a:off x="4876800" y="3886200"/>
            <a:ext cx="3632856" cy="217810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Cognitive factors</a:t>
            </a:r>
            <a:r>
              <a:rPr lang="en-US" smtClean="0"/>
              <a:t> of obesity</a:t>
            </a:r>
            <a:endParaRPr lang="en-US"/>
          </a:p>
        </p:txBody>
      </p:sp>
      <p:pic>
        <p:nvPicPr>
          <p:cNvPr id="6" name="Content Placeholder 5" descr="images (1).jpg"/>
          <p:cNvPicPr>
            <a:picLocks noGrp="1" noChangeAspect="1"/>
          </p:cNvPicPr>
          <p:nvPr>
            <p:ph sz="half" idx="1"/>
          </p:nvPr>
        </p:nvPicPr>
        <p:blipFill>
          <a:blip r:embed="rId2" cstate="print"/>
          <a:stretch>
            <a:fillRect/>
          </a:stretch>
        </p:blipFill>
        <p:spPr>
          <a:xfrm>
            <a:off x="-76200" y="1371600"/>
            <a:ext cx="2628900" cy="1743075"/>
          </a:xfrm>
        </p:spPr>
      </p:pic>
      <p:sp>
        <p:nvSpPr>
          <p:cNvPr id="4" name="Content Placeholder 3"/>
          <p:cNvSpPr>
            <a:spLocks noGrp="1"/>
          </p:cNvSpPr>
          <p:nvPr>
            <p:ph sz="half" idx="2"/>
          </p:nvPr>
        </p:nvSpPr>
        <p:spPr/>
        <p:txBody>
          <a:bodyPr>
            <a:normAutofit fontScale="92500" lnSpcReduction="10000"/>
          </a:bodyPr>
          <a:lstStyle/>
          <a:p>
            <a:r>
              <a:rPr lang="en-US" dirty="0" smtClean="0"/>
              <a:t>They may believe that weight loss will result in more radical changes in their lives than can rationally be expected. </a:t>
            </a:r>
          </a:p>
          <a:p>
            <a:r>
              <a:rPr lang="en-US" dirty="0" smtClean="0"/>
              <a:t>This cocktail of false hopes and unrealistic criteria for success could be an explanation for lack of success in dieting and ultimately obesity.</a:t>
            </a:r>
            <a:endParaRPr lang="en-US" dirty="0"/>
          </a:p>
        </p:txBody>
      </p:sp>
      <p:sp>
        <p:nvSpPr>
          <p:cNvPr id="5" name="Rectangle 4"/>
          <p:cNvSpPr/>
          <p:nvPr/>
        </p:nvSpPr>
        <p:spPr>
          <a:xfrm>
            <a:off x="4419600" y="6019800"/>
            <a:ext cx="4572000" cy="646331"/>
          </a:xfrm>
          <a:prstGeom prst="rect">
            <a:avLst/>
          </a:prstGeom>
        </p:spPr>
        <p:txBody>
          <a:bodyPr>
            <a:spAutoFit/>
          </a:bodyPr>
          <a:lstStyle/>
          <a:p>
            <a:r>
              <a:rPr lang="en-US" dirty="0" smtClean="0">
                <a:solidFill>
                  <a:srgbClr val="FF0000"/>
                </a:solidFill>
              </a:rPr>
              <a:t>Discuss factors related to overeating and the development of obesity</a:t>
            </a:r>
            <a:endParaRPr lang="en-US" dirty="0"/>
          </a:p>
        </p:txBody>
      </p:sp>
      <p:pic>
        <p:nvPicPr>
          <p:cNvPr id="7" name="Picture 6" descr="FAST-fitness-program.jpg"/>
          <p:cNvPicPr>
            <a:picLocks noChangeAspect="1"/>
          </p:cNvPicPr>
          <p:nvPr/>
        </p:nvPicPr>
        <p:blipFill>
          <a:blip r:embed="rId3" cstate="print"/>
          <a:stretch>
            <a:fillRect/>
          </a:stretch>
        </p:blipFill>
        <p:spPr>
          <a:xfrm>
            <a:off x="2667000" y="1219200"/>
            <a:ext cx="1879600" cy="2819400"/>
          </a:xfrm>
          <a:prstGeom prst="rect">
            <a:avLst/>
          </a:prstGeom>
        </p:spPr>
      </p:pic>
      <p:pic>
        <p:nvPicPr>
          <p:cNvPr id="8" name="Picture 7" descr="fail-Diet.jpg"/>
          <p:cNvPicPr>
            <a:picLocks noChangeAspect="1"/>
          </p:cNvPicPr>
          <p:nvPr/>
        </p:nvPicPr>
        <p:blipFill>
          <a:blip r:embed="rId4" cstate="print"/>
          <a:stretch>
            <a:fillRect/>
          </a:stretch>
        </p:blipFill>
        <p:spPr>
          <a:xfrm>
            <a:off x="228600" y="3810000"/>
            <a:ext cx="2444229" cy="25414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28449-and-a-diet-pepsi_w.jpg"/>
          <p:cNvPicPr>
            <a:picLocks noGrp="1" noChangeAspect="1"/>
          </p:cNvPicPr>
          <p:nvPr>
            <p:ph idx="1"/>
          </p:nvPr>
        </p:nvPicPr>
        <p:blipFill>
          <a:blip r:embed="rId2" cstate="print"/>
          <a:stretch>
            <a:fillRect/>
          </a:stretch>
        </p:blipFill>
        <p:spPr>
          <a:xfrm>
            <a:off x="1219200" y="838200"/>
            <a:ext cx="6752417" cy="5592763"/>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TotalTime>
  <Words>1271</Words>
  <Application>Microsoft Office PowerPoint</Application>
  <PresentationFormat>On-screen Show (4:3)</PresentationFormat>
  <Paragraphs>95</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Discuss factors related to overeating and the development of obesity</vt:lpstr>
      <vt:lpstr>Obesity</vt:lpstr>
      <vt:lpstr>BMI</vt:lpstr>
      <vt:lpstr>BMI</vt:lpstr>
      <vt:lpstr>Biological factors of Obesity</vt:lpstr>
      <vt:lpstr>Evolution</vt:lpstr>
      <vt:lpstr>Evolution</vt:lpstr>
      <vt:lpstr>Evolution</vt:lpstr>
      <vt:lpstr>Slide 9</vt:lpstr>
      <vt:lpstr>Genetic predisposition</vt:lpstr>
      <vt:lpstr>Genetic predisposition</vt:lpstr>
      <vt:lpstr>Genetic predisposition</vt:lpstr>
      <vt:lpstr>The neurobiology of food addiction  (the theory of compulsive overeating)</vt:lpstr>
      <vt:lpstr>The neurobiology of food addiction  (the theory of compulsive overeating)</vt:lpstr>
      <vt:lpstr>The neurobiology of food addiction  (the theory of compulsive overeating)</vt:lpstr>
      <vt:lpstr>The neurobiology of food addiction  (the theory of compulsive overeating)</vt:lpstr>
      <vt:lpstr>Sociocultural factors of Obesity</vt:lpstr>
      <vt:lpstr>Sedentary lifestyle and change in eating patterns</vt:lpstr>
      <vt:lpstr>Sedentary lifestyle and change in eating patterns</vt:lpstr>
      <vt:lpstr>Food promotion and eating behavior</vt:lpstr>
      <vt:lpstr>Socioeconomic factors of obesity</vt:lpstr>
      <vt:lpstr>Socioeconomic factors of obesity</vt:lpstr>
      <vt:lpstr>Cognitive factors of obesity</vt:lpstr>
      <vt:lpstr>Cognitive factors of obesity</vt:lpstr>
      <vt:lpstr>Cognitive factors of obesity</vt:lpstr>
      <vt:lpstr>Cognitive factors of obesity</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Discuss factors related to overeating and the development of obesity</dc:title>
  <dc:creator>Heath</dc:creator>
  <cp:lastModifiedBy>Heath</cp:lastModifiedBy>
  <cp:revision>38</cp:revision>
  <dcterms:created xsi:type="dcterms:W3CDTF">2015-02-17T04:07:35Z</dcterms:created>
  <dcterms:modified xsi:type="dcterms:W3CDTF">2015-02-19T15:43:49Z</dcterms:modified>
</cp:coreProperties>
</file>